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sldIdLst>
    <p:sldId id="256" r:id="rId2"/>
    <p:sldId id="257" r:id="rId3"/>
    <p:sldId id="261" r:id="rId4"/>
    <p:sldId id="297" r:id="rId5"/>
    <p:sldId id="304" r:id="rId6"/>
    <p:sldId id="281" r:id="rId7"/>
    <p:sldId id="284" r:id="rId8"/>
    <p:sldId id="259" r:id="rId9"/>
    <p:sldId id="279" r:id="rId10"/>
    <p:sldId id="278" r:id="rId11"/>
    <p:sldId id="262" r:id="rId12"/>
    <p:sldId id="264" r:id="rId13"/>
    <p:sldId id="265" r:id="rId14"/>
    <p:sldId id="266" r:id="rId15"/>
    <p:sldId id="267" r:id="rId16"/>
    <p:sldId id="268" r:id="rId17"/>
    <p:sldId id="269" r:id="rId18"/>
    <p:sldId id="270" r:id="rId19"/>
    <p:sldId id="285" r:id="rId20"/>
    <p:sldId id="286" r:id="rId21"/>
    <p:sldId id="287" r:id="rId22"/>
    <p:sldId id="288" r:id="rId23"/>
    <p:sldId id="289" r:id="rId24"/>
    <p:sldId id="302" r:id="rId25"/>
    <p:sldId id="291" r:id="rId26"/>
    <p:sldId id="292" r:id="rId27"/>
    <p:sldId id="293" r:id="rId28"/>
    <p:sldId id="298" r:id="rId29"/>
    <p:sldId id="299" r:id="rId30"/>
    <p:sldId id="300" r:id="rId31"/>
    <p:sldId id="301" r:id="rId32"/>
    <p:sldId id="303" r:id="rId33"/>
    <p:sldId id="276" r:id="rId34"/>
    <p:sldId id="272" r:id="rId35"/>
    <p:sldId id="277" r:id="rId36"/>
    <p:sldId id="273" r:id="rId37"/>
  </p:sldIdLst>
  <p:sldSz cx="12192000" cy="6858000"/>
  <p:notesSz cx="6858000" cy="9144000"/>
  <p:custShowLst>
    <p:custShow name="Custom Show 1" id="0">
      <p:sldLst>
        <p:sld r:id="rId2"/>
        <p:sld r:id="rId3"/>
        <p:sld r:id="rId4"/>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3735"/>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80"/>
    <p:restoredTop sz="94538"/>
  </p:normalViewPr>
  <p:slideViewPr>
    <p:cSldViewPr snapToGrid="0">
      <p:cViewPr>
        <p:scale>
          <a:sx n="108" d="100"/>
          <a:sy n="108" d="100"/>
        </p:scale>
        <p:origin x="3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8620" y="3632607"/>
            <a:ext cx="10994760" cy="1628852"/>
          </a:xfrm>
          <a:noFill/>
          <a:effectLst/>
        </p:spPr>
        <p:txBody>
          <a:bodyPr>
            <a:normAutofit/>
          </a:bodyPr>
          <a:lstStyle>
            <a:lvl1pPr algn="r">
              <a:defRPr sz="4800">
                <a:solidFill>
                  <a:srgbClr val="0070C0"/>
                </a:solidFill>
                <a:effectLst>
                  <a:outerShdw blurRad="76200" dist="38100" dir="3000000" algn="ctr" rotWithShape="0">
                    <a:schemeClr val="tx1">
                      <a:alpha val="41000"/>
                    </a:schemeClr>
                  </a:outerShdw>
                </a:effectLst>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98620" y="5261460"/>
            <a:ext cx="10994760" cy="814427"/>
          </a:xfrm>
          <a:noFill/>
        </p:spPr>
        <p:txBody>
          <a:bodyPr>
            <a:normAutofit/>
          </a:bodyPr>
          <a:lstStyle>
            <a:lvl1pPr marL="0" indent="0" algn="r">
              <a:buNone/>
              <a:defRPr sz="3733" b="0" i="0">
                <a:solidFill>
                  <a:srgbClr val="00206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19699E0-FD64-AC42-9587-5A56A4C3CB97}" type="datetimeFigureOut">
              <a:rPr lang="en-US" smtClean="0"/>
              <a:t>5/12/23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284080754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619699E0-FD64-AC42-9587-5A56A4C3CB97}" type="datetimeFigureOut">
              <a:rPr lang="en-US" smtClean="0"/>
              <a:t>5/12/23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35316127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19699E0-FD64-AC42-9587-5A56A4C3CB97}" type="datetimeFigureOut">
              <a:rPr lang="en-US" smtClean="0"/>
              <a:t>5/12/23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36880386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19699E0-FD64-AC42-9587-5A56A4C3CB97}" type="datetimeFigureOut">
              <a:rPr lang="en-US" smtClean="0"/>
              <a:t>5/12/23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7EEACC-0548-CB4D-89C4-992ED28D05D2}"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7618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578507"/>
            <a:ext cx="10994760" cy="985720"/>
          </a:xfrm>
        </p:spPr>
        <p:txBody>
          <a:bodyPr>
            <a:normAutofit/>
          </a:bodyPr>
          <a:lstStyle>
            <a:lvl1pPr algn="r">
              <a:defRPr sz="4800" baseline="0">
                <a:solidFill>
                  <a:srgbClr val="0070C0"/>
                </a:solidFill>
                <a:effectLst>
                  <a:outerShdw blurRad="50800" dist="38100" dir="2700000" algn="tl" rotWithShape="0">
                    <a:prstClr val="black">
                      <a:alpha val="40000"/>
                    </a:prstClr>
                  </a:outerShdw>
                </a:effectLst>
              </a:defRPr>
            </a:lvl1pPr>
          </a:lstStyle>
          <a:p>
            <a:r>
              <a:rPr lang="en-GB"/>
              <a:t>Click to edit Master title style</a:t>
            </a:r>
            <a:endParaRPr lang="en-US" dirty="0"/>
          </a:p>
        </p:txBody>
      </p:sp>
      <p:sp>
        <p:nvSpPr>
          <p:cNvPr id="3" name="Content Placeholder 2"/>
          <p:cNvSpPr>
            <a:spLocks noGrp="1"/>
          </p:cNvSpPr>
          <p:nvPr>
            <p:ph idx="1"/>
          </p:nvPr>
        </p:nvSpPr>
        <p:spPr>
          <a:xfrm>
            <a:off x="598621" y="2003754"/>
            <a:ext cx="10994760" cy="4275735"/>
          </a:xfrm>
        </p:spPr>
        <p:txBody>
          <a:bodyPr/>
          <a:lstStyle>
            <a:lvl1pPr algn="l">
              <a:defRPr sz="3733">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19699E0-FD64-AC42-9587-5A56A4C3CB97}" type="datetimeFigureOut">
              <a:rPr lang="en-US" smtClean="0"/>
              <a:t>5/12/23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360951580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2721" y="578507"/>
            <a:ext cx="7940660" cy="763525"/>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GB"/>
              <a:t>Click to edit Master title style</a:t>
            </a:r>
            <a:endParaRPr lang="en-US" dirty="0"/>
          </a:p>
        </p:txBody>
      </p:sp>
      <p:sp>
        <p:nvSpPr>
          <p:cNvPr id="3" name="Content Placeholder 2"/>
          <p:cNvSpPr>
            <a:spLocks noGrp="1"/>
          </p:cNvSpPr>
          <p:nvPr>
            <p:ph idx="1"/>
          </p:nvPr>
        </p:nvSpPr>
        <p:spPr>
          <a:xfrm>
            <a:off x="3652721" y="1598079"/>
            <a:ext cx="7940660" cy="4681415"/>
          </a:xfrm>
        </p:spPr>
        <p:txBody>
          <a:bodyPr/>
          <a:lstStyle>
            <a:lvl1pPr>
              <a:defRPr sz="3733">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19699E0-FD64-AC42-9587-5A56A4C3CB97}" type="datetimeFigureOut">
              <a:rPr lang="en-US" smtClean="0"/>
              <a:t>5/12/23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38553060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19699E0-FD64-AC42-9587-5A56A4C3CB97}" type="datetimeFigureOut">
              <a:rPr lang="en-US" smtClean="0"/>
              <a:t>5/12/23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289436338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19699E0-FD64-AC42-9587-5A56A4C3CB97}" type="datetimeFigureOut">
              <a:rPr lang="en-US" smtClean="0"/>
              <a:t>5/12/23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4140107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782114"/>
            <a:ext cx="10994761" cy="1018033"/>
          </a:xfrm>
        </p:spPr>
        <p:txBody>
          <a:bodyPr>
            <a:normAutofit/>
          </a:bodyPr>
          <a:lstStyle>
            <a:lvl1pPr algn="r">
              <a:defRPr sz="4800" baseline="0">
                <a:solidFill>
                  <a:srgbClr val="0070C0"/>
                </a:solidFill>
                <a:effectLst>
                  <a:outerShdw blurRad="50800" dist="38100" dir="2700000" algn="tl" rotWithShape="0">
                    <a:prstClr val="black">
                      <a:alpha val="40000"/>
                    </a:prstClr>
                  </a:outerShdw>
                </a:effectLst>
              </a:defRPr>
            </a:lvl1pPr>
          </a:lstStyle>
          <a:p>
            <a:r>
              <a:rPr lang="en-GB"/>
              <a:t>Click to edit Master title style</a:t>
            </a:r>
            <a:endParaRPr lang="en-US" dirty="0"/>
          </a:p>
        </p:txBody>
      </p:sp>
      <p:sp>
        <p:nvSpPr>
          <p:cNvPr id="3" name="Text Placeholder 2"/>
          <p:cNvSpPr>
            <a:spLocks noGrp="1"/>
          </p:cNvSpPr>
          <p:nvPr>
            <p:ph type="body" idx="1"/>
          </p:nvPr>
        </p:nvSpPr>
        <p:spPr>
          <a:xfrm>
            <a:off x="715839" y="2446427"/>
            <a:ext cx="5386917" cy="639763"/>
          </a:xfrm>
        </p:spPr>
        <p:txBody>
          <a:bodyPr anchor="b"/>
          <a:lstStyle>
            <a:lvl1pPr marL="0" indent="0" algn="ctr">
              <a:buNone/>
              <a:defRPr sz="32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GB"/>
              <a:t>Click to edit Master text styles</a:t>
            </a:r>
          </a:p>
        </p:txBody>
      </p:sp>
      <p:sp>
        <p:nvSpPr>
          <p:cNvPr id="4" name="Content Placeholder 3"/>
          <p:cNvSpPr>
            <a:spLocks noGrp="1"/>
          </p:cNvSpPr>
          <p:nvPr>
            <p:ph sz="half" idx="2"/>
          </p:nvPr>
        </p:nvSpPr>
        <p:spPr>
          <a:xfrm>
            <a:off x="715839" y="3021787"/>
            <a:ext cx="5386917" cy="2850495"/>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1" y="2446427"/>
            <a:ext cx="5389033" cy="639763"/>
          </a:xfrm>
        </p:spPr>
        <p:txBody>
          <a:bodyPr anchor="b"/>
          <a:lstStyle>
            <a:lvl1pPr marL="0" indent="0" algn="ctr">
              <a:buNone/>
              <a:defRPr sz="3200" b="1">
                <a:solidFill>
                  <a:srgbClr val="002060"/>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GB"/>
              <a:t>Click to edit Master text styles</a:t>
            </a:r>
          </a:p>
        </p:txBody>
      </p:sp>
      <p:sp>
        <p:nvSpPr>
          <p:cNvPr id="6" name="Content Placeholder 5"/>
          <p:cNvSpPr>
            <a:spLocks noGrp="1"/>
          </p:cNvSpPr>
          <p:nvPr>
            <p:ph sz="quarter" idx="4"/>
          </p:nvPr>
        </p:nvSpPr>
        <p:spPr>
          <a:xfrm>
            <a:off x="6096001" y="3021787"/>
            <a:ext cx="5389033" cy="2850495"/>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19699E0-FD64-AC42-9587-5A56A4C3CB97}" type="datetimeFigureOut">
              <a:rPr lang="en-US" smtClean="0"/>
              <a:t>5/12/23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18246886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19699E0-FD64-AC42-9587-5A56A4C3CB97}" type="datetimeFigureOut">
              <a:rPr lang="en-US" smtClean="0"/>
              <a:t>5/12/23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366901511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699E0-FD64-AC42-9587-5A56A4C3CB97}" type="datetimeFigureOut">
              <a:rPr lang="en-US" smtClean="0"/>
              <a:t>5/12/23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90241145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GB"/>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GB"/>
              <a:t>Click to edit Master text styles</a:t>
            </a:r>
          </a:p>
        </p:txBody>
      </p:sp>
      <p:sp>
        <p:nvSpPr>
          <p:cNvPr id="5" name="Date Placeholder 4"/>
          <p:cNvSpPr>
            <a:spLocks noGrp="1"/>
          </p:cNvSpPr>
          <p:nvPr>
            <p:ph type="dt" sz="half" idx="10"/>
          </p:nvPr>
        </p:nvSpPr>
        <p:spPr/>
        <p:txBody>
          <a:bodyPr/>
          <a:lstStyle/>
          <a:p>
            <a:fld id="{619699E0-FD64-AC42-9587-5A56A4C3CB97}" type="datetimeFigureOut">
              <a:rPr lang="en-US" smtClean="0"/>
              <a:t>5/12/23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7EEACC-0548-CB4D-89C4-992ED28D05D2}" type="slidenum">
              <a:rPr lang="en-US" smtClean="0"/>
              <a:t>‹#›</a:t>
            </a:fld>
            <a:endParaRPr lang="en-US"/>
          </a:p>
        </p:txBody>
      </p:sp>
    </p:spTree>
    <p:extLst>
      <p:ext uri="{BB962C8B-B14F-4D97-AF65-F5344CB8AC3E}">
        <p14:creationId xmlns:p14="http://schemas.microsoft.com/office/powerpoint/2010/main" val="12823155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19699E0-FD64-AC42-9587-5A56A4C3CB97}" type="datetimeFigureOut">
              <a:rPr lang="en-US" smtClean="0"/>
              <a:t>5/12/23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F27EEACC-0548-CB4D-89C4-992ED28D05D2}"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8547236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diamond/login.html"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localhost/diamond/login.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localhost/diamond/login.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hyperlink" Target="https://www.lasertechnologies.co.in/book-a-laser-demo?gclid=CjwKCAjw9NeXBhAMEiwAbaY4ljVzeMfLphuJztPbreRQdfFyxzH9gBKRjQnaaU3KTXTkwAJcrB3ZFBoC9_YQAvD_BwE" TargetMode="Externa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hyperlink" Target="https://www.sltl.com/" TargetMode="External"/><Relationship Id="rId4" Type="http://schemas.openxmlformats.org/officeDocument/2006/relationships/image" Target="../media/image10.JPG"/></Relationships>
</file>

<file path=ppt/slides/_rels/slide35.xml.rels><?xml version="1.0" encoding="UTF-8" standalone="yes"?>
<Relationships xmlns="http://schemas.openxmlformats.org/package/2006/relationships"><Relationship Id="rId3" Type="http://schemas.openxmlformats.org/officeDocument/2006/relationships/hyperlink" Target="https://www.lasertechnologies.co.in/" TargetMode="External"/><Relationship Id="rId7" Type="http://schemas.openxmlformats.org/officeDocument/2006/relationships/image" Target="../media/image7.png"/><Relationship Id="rId2" Type="http://schemas.openxmlformats.org/officeDocument/2006/relationships/hyperlink" Target="https://www.sltl.com/" TargetMode="External"/><Relationship Id="rId1" Type="http://schemas.openxmlformats.org/officeDocument/2006/relationships/slideLayout" Target="../slideLayouts/slideLayout3.xml"/><Relationship Id="rId6" Type="http://schemas.openxmlformats.org/officeDocument/2006/relationships/hyperlink" Target="https://erdplus.com/" TargetMode="External"/><Relationship Id="rId5" Type="http://schemas.openxmlformats.org/officeDocument/2006/relationships/hyperlink" Target="https://draw.io/" TargetMode="External"/><Relationship Id="rId4" Type="http://schemas.openxmlformats.org/officeDocument/2006/relationships/hyperlink" Target="https://www.mtechlasersolution.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png"/><Relationship Id="rId2" Type="http://schemas.openxmlformats.org/officeDocument/2006/relationships/hyperlink" Target="https://www.sltl.com/" TargetMode="Externa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hyperlink" Target="https://www.lasertechnologies.co.in/book-a-laser-demo?gclid=CjwKCAjw9NeXBhAMEiwAbaY4ljVzeMfLphuJztPbreRQdfFyxzH9gBKRjQnaaU3KTXTkwAJcrB3ZFBoC9_YQAvD_Bw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87CA-B4D0-FEA0-4E09-665AD833718B}"/>
              </a:ext>
            </a:extLst>
          </p:cNvPr>
          <p:cNvSpPr>
            <a:spLocks noGrp="1"/>
          </p:cNvSpPr>
          <p:nvPr>
            <p:ph type="ctrTitle"/>
          </p:nvPr>
        </p:nvSpPr>
        <p:spPr>
          <a:xfrm>
            <a:off x="598620" y="4344585"/>
            <a:ext cx="10994760" cy="1582984"/>
          </a:xfrm>
        </p:spPr>
        <p:txBody>
          <a:bodyPr>
            <a:normAutofit/>
          </a:bodyPr>
          <a:lstStyle/>
          <a:p>
            <a:pPr algn="ctr"/>
            <a:r>
              <a:rPr lang="en-US" sz="4000" dirty="0"/>
              <a:t>Diamond Industry  Services Management </a:t>
            </a:r>
          </a:p>
        </p:txBody>
      </p:sp>
    </p:spTree>
    <p:extLst>
      <p:ext uri="{BB962C8B-B14F-4D97-AF65-F5344CB8AC3E}">
        <p14:creationId xmlns:p14="http://schemas.microsoft.com/office/powerpoint/2010/main" val="41786193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A0AA-034C-A5D9-F4EE-164FA486E40C}"/>
              </a:ext>
            </a:extLst>
          </p:cNvPr>
          <p:cNvSpPr>
            <a:spLocks noGrp="1"/>
          </p:cNvSpPr>
          <p:nvPr>
            <p:ph type="title"/>
          </p:nvPr>
        </p:nvSpPr>
        <p:spPr/>
        <p:txBody>
          <a:bodyPr>
            <a:normAutofit fontScale="90000"/>
          </a:bodyPr>
          <a:lstStyle/>
          <a:p>
            <a:r>
              <a:rPr lang="en-US" dirty="0">
                <a:latin typeface="ACADEMY ENGRAVED LET PLAIN:1.0" panose="02000000000000000000" pitchFamily="2" charset="0"/>
              </a:rPr>
              <a:t>Project Objective </a:t>
            </a:r>
          </a:p>
        </p:txBody>
      </p:sp>
      <p:sp>
        <p:nvSpPr>
          <p:cNvPr id="3" name="Content Placeholder 2">
            <a:extLst>
              <a:ext uri="{FF2B5EF4-FFF2-40B4-BE49-F238E27FC236}">
                <a16:creationId xmlns:a16="http://schemas.microsoft.com/office/drawing/2014/main" id="{8A8D0E17-D772-24FF-341B-F2E730DF6DD6}"/>
              </a:ext>
            </a:extLst>
          </p:cNvPr>
          <p:cNvSpPr>
            <a:spLocks noGrp="1"/>
          </p:cNvSpPr>
          <p:nvPr>
            <p:ph idx="1"/>
          </p:nvPr>
        </p:nvSpPr>
        <p:spPr/>
        <p:txBody>
          <a:bodyPr>
            <a:normAutofit fontScale="85000" lnSpcReduction="10000"/>
          </a:bodyPr>
          <a:lstStyle/>
          <a:p>
            <a:pPr>
              <a:buFont typeface="Wingdings" pitchFamily="2" charset="2"/>
              <a:buChar char="Ø"/>
            </a:pPr>
            <a:r>
              <a:rPr lang="en-US" sz="2900" dirty="0">
                <a:solidFill>
                  <a:srgbClr val="953735"/>
                </a:solidFill>
                <a:latin typeface="Perpetua" panose="02020502060401020303" pitchFamily="18" charset="77"/>
              </a:rPr>
              <a:t>We want to develop a website and also learn how to develop the website's logic.</a:t>
            </a:r>
          </a:p>
          <a:p>
            <a:pPr>
              <a:buFont typeface="Wingdings" pitchFamily="2" charset="2"/>
              <a:buChar char="Ø"/>
            </a:pPr>
            <a:r>
              <a:rPr lang="en-US" sz="2900" dirty="0">
                <a:solidFill>
                  <a:srgbClr val="953735"/>
                </a:solidFill>
                <a:latin typeface="Perpetua" panose="02020502060401020303" pitchFamily="18" charset="77"/>
              </a:rPr>
              <a:t>We Provide Employment to Skilled Workers </a:t>
            </a:r>
          </a:p>
          <a:p>
            <a:pPr>
              <a:buFont typeface="Wingdings" pitchFamily="2" charset="2"/>
              <a:buChar char="Ø"/>
            </a:pPr>
            <a:r>
              <a:rPr lang="en-US" sz="2900" dirty="0">
                <a:solidFill>
                  <a:srgbClr val="953735"/>
                </a:solidFill>
                <a:latin typeface="Perpetua" panose="02020502060401020303" pitchFamily="18" charset="77"/>
              </a:rPr>
              <a:t> </a:t>
            </a:r>
            <a:r>
              <a:rPr lang="en-IN" sz="2900" dirty="0">
                <a:solidFill>
                  <a:srgbClr val="953735"/>
                </a:solidFill>
                <a:latin typeface="Perpetua" panose="02020502060401020303" pitchFamily="18" charset="77"/>
              </a:rPr>
              <a:t>Provides a services for repairing persons for machine breakdown</a:t>
            </a:r>
          </a:p>
          <a:p>
            <a:pPr>
              <a:buFont typeface="Wingdings" pitchFamily="2" charset="2"/>
              <a:buChar char="Ø"/>
            </a:pPr>
            <a:r>
              <a:rPr lang="en-IN" sz="2900" dirty="0">
                <a:solidFill>
                  <a:srgbClr val="953735"/>
                </a:solidFill>
                <a:latin typeface="Perpetua" panose="02020502060401020303" pitchFamily="18" charset="77"/>
              </a:rPr>
              <a:t>We Provide fast solution of any problem related to Dimond industry.</a:t>
            </a:r>
          </a:p>
          <a:p>
            <a:pPr>
              <a:buFont typeface="Wingdings" pitchFamily="2" charset="2"/>
              <a:buChar char="Ø"/>
            </a:pPr>
            <a:r>
              <a:rPr lang="en-IN" sz="2900" dirty="0">
                <a:solidFill>
                  <a:srgbClr val="953735"/>
                </a:solidFill>
                <a:latin typeface="Perpetua" panose="02020502060401020303" pitchFamily="18" charset="77"/>
              </a:rPr>
              <a:t> We provide all facilities in a one single click system. </a:t>
            </a:r>
          </a:p>
          <a:p>
            <a:pPr>
              <a:buFont typeface="Wingdings" pitchFamily="2" charset="2"/>
              <a:buChar char="Ø"/>
            </a:pPr>
            <a:r>
              <a:rPr lang="en-US" sz="2900" dirty="0">
                <a:solidFill>
                  <a:srgbClr val="953735"/>
                </a:solidFill>
                <a:latin typeface="Perpetua" panose="02020502060401020303" pitchFamily="18" charset="77"/>
              </a:rPr>
              <a:t>To reduce Communication gap between sellers &amp; customers.</a:t>
            </a:r>
          </a:p>
          <a:p>
            <a:pPr>
              <a:buFont typeface="Wingdings" pitchFamily="2" charset="2"/>
              <a:buChar char="Ø"/>
            </a:pPr>
            <a:r>
              <a:rPr lang="en-US" sz="2900" dirty="0">
                <a:solidFill>
                  <a:srgbClr val="953735"/>
                </a:solidFill>
                <a:latin typeface="Perpetua" panose="02020502060401020303" pitchFamily="18" charset="77"/>
              </a:rPr>
              <a:t>This is Very fast interaction media between sellers &amp; customers.</a:t>
            </a:r>
          </a:p>
          <a:p>
            <a:pPr>
              <a:buFont typeface="Wingdings" pitchFamily="2" charset="2"/>
              <a:buChar char="Ø"/>
            </a:pPr>
            <a:r>
              <a:rPr lang="en-US" sz="2900" dirty="0">
                <a:solidFill>
                  <a:srgbClr val="953735"/>
                </a:solidFill>
                <a:latin typeface="Perpetua" panose="02020502060401020303" pitchFamily="18" charset="77"/>
              </a:rPr>
              <a:t>Also this is easiest way you can save more time</a:t>
            </a:r>
            <a:endParaRPr lang="en-IN" sz="2900" dirty="0">
              <a:solidFill>
                <a:srgbClr val="953735"/>
              </a:solidFill>
              <a:latin typeface="Perpetua" panose="02020502060401020303" pitchFamily="18" charset="77"/>
            </a:endParaRPr>
          </a:p>
          <a:p>
            <a:endParaRPr lang="en-US" sz="2900" dirty="0"/>
          </a:p>
        </p:txBody>
      </p:sp>
      <p:pic>
        <p:nvPicPr>
          <p:cNvPr id="4" name="Picture 3">
            <a:extLst>
              <a:ext uri="{FF2B5EF4-FFF2-40B4-BE49-F238E27FC236}">
                <a16:creationId xmlns:a16="http://schemas.microsoft.com/office/drawing/2014/main" id="{0FB4351A-B28A-1842-52BB-9CB9FA31449E}"/>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180351811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09B37-CCB5-4CF0-5359-C30A8A926C45}"/>
              </a:ext>
            </a:extLst>
          </p:cNvPr>
          <p:cNvSpPr>
            <a:spLocks noGrp="1"/>
          </p:cNvSpPr>
          <p:nvPr>
            <p:ph type="title"/>
          </p:nvPr>
        </p:nvSpPr>
        <p:spPr/>
        <p:txBody>
          <a:bodyPr>
            <a:normAutofit fontScale="90000"/>
          </a:bodyPr>
          <a:lstStyle/>
          <a:p>
            <a:r>
              <a:rPr lang="en-IN" b="1" dirty="0">
                <a:latin typeface="ACADEMY ENGRAVED LET PLAIN:1.0" panose="02000000000000000000" pitchFamily="2" charset="0"/>
              </a:rPr>
              <a:t>Scope of the Work </a:t>
            </a:r>
            <a:endParaRPr lang="en-US"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97A13084-C30A-5ACB-E508-7C7295848314}"/>
              </a:ext>
            </a:extLst>
          </p:cNvPr>
          <p:cNvSpPr>
            <a:spLocks noGrp="1"/>
          </p:cNvSpPr>
          <p:nvPr>
            <p:ph idx="1"/>
          </p:nvPr>
        </p:nvSpPr>
        <p:spPr/>
        <p:txBody>
          <a:bodyPr>
            <a:normAutofit fontScale="92500" lnSpcReduction="10000"/>
          </a:bodyPr>
          <a:lstStyle/>
          <a:p>
            <a:pPr>
              <a:buFont typeface="Wingdings" pitchFamily="2" charset="2"/>
              <a:buChar char="Ø"/>
            </a:pPr>
            <a:r>
              <a:rPr lang="en-US" sz="2900" dirty="0">
                <a:solidFill>
                  <a:srgbClr val="953735"/>
                </a:solidFill>
                <a:latin typeface="Perpetua" panose="02020502060401020303" pitchFamily="18" charset="77"/>
              </a:rPr>
              <a:t>We want to develop a website and also learn how to develop the website's logic.</a:t>
            </a:r>
          </a:p>
          <a:p>
            <a:pPr>
              <a:buFont typeface="Wingdings" pitchFamily="2" charset="2"/>
              <a:buChar char="Ø"/>
            </a:pPr>
            <a:r>
              <a:rPr lang="en-US" sz="2900" dirty="0">
                <a:solidFill>
                  <a:srgbClr val="953735"/>
                </a:solidFill>
                <a:latin typeface="Perpetua" panose="02020502060401020303" pitchFamily="18" charset="77"/>
              </a:rPr>
              <a:t>To reduce Communication gap between sellers &amp; customers.</a:t>
            </a:r>
          </a:p>
          <a:p>
            <a:pPr>
              <a:buFont typeface="Wingdings" pitchFamily="2" charset="2"/>
              <a:buChar char="Ø"/>
            </a:pPr>
            <a:r>
              <a:rPr lang="en-US" sz="2900" dirty="0">
                <a:solidFill>
                  <a:srgbClr val="953735"/>
                </a:solidFill>
                <a:latin typeface="Perpetua" panose="02020502060401020303" pitchFamily="18" charset="77"/>
              </a:rPr>
              <a:t>This is Very fast interaction media between sellers &amp; customers.</a:t>
            </a:r>
          </a:p>
          <a:p>
            <a:pPr>
              <a:buFont typeface="Wingdings" pitchFamily="2" charset="2"/>
              <a:buChar char="Ø"/>
            </a:pPr>
            <a:r>
              <a:rPr lang="en-US" sz="2900" dirty="0">
                <a:solidFill>
                  <a:srgbClr val="953735"/>
                </a:solidFill>
                <a:latin typeface="Perpetua" panose="02020502060401020303" pitchFamily="18" charset="77"/>
              </a:rPr>
              <a:t>Also this is easiest way you can save more time.</a:t>
            </a:r>
          </a:p>
          <a:p>
            <a:pPr>
              <a:buFont typeface="Wingdings" pitchFamily="2" charset="2"/>
              <a:buChar char="Ø"/>
            </a:pPr>
            <a:r>
              <a:rPr lang="en-US" sz="2900" dirty="0">
                <a:solidFill>
                  <a:srgbClr val="953735"/>
                </a:solidFill>
                <a:latin typeface="Perpetua" panose="02020502060401020303" pitchFamily="18" charset="77"/>
              </a:rPr>
              <a:t>To Provide Employment to Skilled Workers who are unemployed.</a:t>
            </a:r>
          </a:p>
          <a:p>
            <a:pPr>
              <a:buFont typeface="Wingdings" pitchFamily="2" charset="2"/>
              <a:buChar char="Ø"/>
            </a:pPr>
            <a:r>
              <a:rPr lang="en-US" sz="2900" dirty="0">
                <a:solidFill>
                  <a:srgbClr val="953735"/>
                </a:solidFill>
                <a:latin typeface="Perpetua" panose="02020502060401020303" pitchFamily="18" charset="77"/>
              </a:rPr>
              <a:t>Very less time consuming and reliable website for purchase Machine </a:t>
            </a:r>
          </a:p>
          <a:p>
            <a:pPr>
              <a:buFont typeface="Wingdings" pitchFamily="2" charset="2"/>
              <a:buChar char="Ø"/>
            </a:pPr>
            <a:endParaRPr lang="en-US" sz="2900" dirty="0">
              <a:solidFill>
                <a:srgbClr val="953735"/>
              </a:solidFill>
              <a:latin typeface="Perpetua" panose="02020502060401020303" pitchFamily="18" charset="77"/>
            </a:endParaRPr>
          </a:p>
        </p:txBody>
      </p:sp>
      <p:pic>
        <p:nvPicPr>
          <p:cNvPr id="4" name="Picture 3">
            <a:extLst>
              <a:ext uri="{FF2B5EF4-FFF2-40B4-BE49-F238E27FC236}">
                <a16:creationId xmlns:a16="http://schemas.microsoft.com/office/drawing/2014/main" id="{9AD63618-AF9E-7984-C104-AE768BC897A6}"/>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1567966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3B62-8D24-5563-C6F7-4E58425AD60F}"/>
              </a:ext>
            </a:extLst>
          </p:cNvPr>
          <p:cNvSpPr>
            <a:spLocks noGrp="1"/>
          </p:cNvSpPr>
          <p:nvPr>
            <p:ph type="title"/>
          </p:nvPr>
        </p:nvSpPr>
        <p:spPr>
          <a:xfrm>
            <a:off x="6282048" y="1508166"/>
            <a:ext cx="5628904" cy="676894"/>
          </a:xfrm>
        </p:spPr>
        <p:txBody>
          <a:bodyPr>
            <a:noAutofit/>
          </a:bodyPr>
          <a:lstStyle/>
          <a:p>
            <a:r>
              <a:rPr lang="en-IN" sz="4000" b="1" dirty="0">
                <a:solidFill>
                  <a:schemeClr val="accent1"/>
                </a:solidFill>
                <a:latin typeface="ACADEMY ENGRAVED LET PLAIN:1.0" panose="02000000000000000000" pitchFamily="2" charset="0"/>
              </a:rPr>
              <a:t>Tools And Technology</a:t>
            </a:r>
            <a:br>
              <a:rPr lang="en-IN" sz="4000" b="1" dirty="0">
                <a:solidFill>
                  <a:schemeClr val="accent1"/>
                </a:solidFill>
                <a:latin typeface="ACADEMY ENGRAVED LET PLAIN:1.0" panose="02000000000000000000" pitchFamily="2" charset="0"/>
              </a:rPr>
            </a:br>
            <a:endParaRPr lang="en-US" sz="4000" b="1" dirty="0">
              <a:solidFill>
                <a:schemeClr val="accent1"/>
              </a:solidFill>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52B9558B-8389-8476-30DD-A72764BE932D}"/>
              </a:ext>
            </a:extLst>
          </p:cNvPr>
          <p:cNvSpPr>
            <a:spLocks noGrp="1"/>
          </p:cNvSpPr>
          <p:nvPr>
            <p:ph sz="half" idx="1"/>
          </p:nvPr>
        </p:nvSpPr>
        <p:spPr>
          <a:xfrm>
            <a:off x="609600" y="2430684"/>
            <a:ext cx="5384800" cy="3695480"/>
          </a:xfrm>
        </p:spPr>
        <p:txBody>
          <a:bodyPr>
            <a:normAutofit/>
          </a:bodyPr>
          <a:lstStyle/>
          <a:p>
            <a:pPr marL="0" indent="0">
              <a:buNone/>
            </a:pPr>
            <a:r>
              <a:rPr lang="en-IN" sz="2900" b="1" u="sng" dirty="0">
                <a:solidFill>
                  <a:srgbClr val="953735"/>
                </a:solidFill>
                <a:latin typeface="Perpetua" panose="02020502060401020303" pitchFamily="18" charset="77"/>
              </a:rPr>
              <a:t>H/W requirement:-</a:t>
            </a:r>
          </a:p>
          <a:p>
            <a:pPr>
              <a:buFont typeface="Wingdings" pitchFamily="2" charset="2"/>
              <a:buChar char="Ø"/>
            </a:pPr>
            <a:r>
              <a:rPr lang="en-IN" sz="2900" dirty="0">
                <a:solidFill>
                  <a:srgbClr val="953735"/>
                </a:solidFill>
                <a:latin typeface="Perpetua" panose="02020502060401020303" pitchFamily="18" charset="77"/>
              </a:rPr>
              <a:t> RAM: 256 MB</a:t>
            </a:r>
          </a:p>
          <a:p>
            <a:pPr>
              <a:buFont typeface="Wingdings" pitchFamily="2" charset="2"/>
              <a:buChar char="Ø"/>
            </a:pPr>
            <a:r>
              <a:rPr lang="en-IN" sz="2900" dirty="0">
                <a:solidFill>
                  <a:srgbClr val="953735"/>
                </a:solidFill>
                <a:latin typeface="Perpetua" panose="02020502060401020303" pitchFamily="18" charset="77"/>
              </a:rPr>
              <a:t> Processor: Minimum 1 GHz.</a:t>
            </a:r>
          </a:p>
          <a:p>
            <a:pPr>
              <a:buFont typeface="Wingdings" pitchFamily="2" charset="2"/>
              <a:buChar char="Ø"/>
            </a:pPr>
            <a:endParaRPr lang="en-IN" sz="2900" dirty="0">
              <a:solidFill>
                <a:srgbClr val="953735"/>
              </a:solidFill>
              <a:latin typeface="Perpetua" panose="02020502060401020303" pitchFamily="18" charset="77"/>
            </a:endParaRPr>
          </a:p>
          <a:p>
            <a:endParaRPr lang="en-US" sz="2900" dirty="0">
              <a:latin typeface="Perpetua" panose="02020502060401020303" pitchFamily="18" charset="77"/>
            </a:endParaRPr>
          </a:p>
        </p:txBody>
      </p:sp>
      <p:sp>
        <p:nvSpPr>
          <p:cNvPr id="4" name="Content Placeholder 3">
            <a:extLst>
              <a:ext uri="{FF2B5EF4-FFF2-40B4-BE49-F238E27FC236}">
                <a16:creationId xmlns:a16="http://schemas.microsoft.com/office/drawing/2014/main" id="{E58DE48F-475D-861A-B16F-7F8158DC6E65}"/>
              </a:ext>
            </a:extLst>
          </p:cNvPr>
          <p:cNvSpPr>
            <a:spLocks noGrp="1"/>
          </p:cNvSpPr>
          <p:nvPr>
            <p:ph sz="half" idx="2"/>
          </p:nvPr>
        </p:nvSpPr>
        <p:spPr>
          <a:xfrm>
            <a:off x="6197600" y="2430684"/>
            <a:ext cx="5384800" cy="3695480"/>
          </a:xfrm>
        </p:spPr>
        <p:txBody>
          <a:bodyPr>
            <a:noAutofit/>
          </a:bodyPr>
          <a:lstStyle/>
          <a:p>
            <a:pPr marL="0" indent="0">
              <a:buNone/>
            </a:pPr>
            <a:r>
              <a:rPr lang="en-US" sz="2900" b="1" u="sng" dirty="0">
                <a:solidFill>
                  <a:srgbClr val="953735"/>
                </a:solidFill>
                <a:latin typeface="Perpetua" panose="02020502060401020303" pitchFamily="18" charset="77"/>
              </a:rPr>
              <a:t>S/W requirement:-</a:t>
            </a:r>
          </a:p>
          <a:p>
            <a:pPr>
              <a:buFont typeface="Wingdings" pitchFamily="2" charset="2"/>
              <a:buChar char="Ø"/>
            </a:pPr>
            <a:r>
              <a:rPr lang="en-US" sz="2900" b="1" dirty="0">
                <a:solidFill>
                  <a:srgbClr val="953735"/>
                </a:solidFill>
                <a:latin typeface="Perpetua" panose="02020502060401020303" pitchFamily="18" charset="77"/>
              </a:rPr>
              <a:t> </a:t>
            </a:r>
            <a:r>
              <a:rPr lang="en-US" sz="2900" dirty="0">
                <a:solidFill>
                  <a:srgbClr val="953735"/>
                </a:solidFill>
                <a:latin typeface="Perpetua" panose="02020502060401020303" pitchFamily="18" charset="77"/>
              </a:rPr>
              <a:t>Operating system: Windows 7 or Windows 10</a:t>
            </a:r>
          </a:p>
          <a:p>
            <a:pPr>
              <a:buFont typeface="Wingdings" pitchFamily="2" charset="2"/>
              <a:buChar char="Ø"/>
            </a:pPr>
            <a:r>
              <a:rPr lang="en-US" sz="2900" dirty="0">
                <a:solidFill>
                  <a:srgbClr val="953735"/>
                </a:solidFill>
                <a:latin typeface="Perpetua" panose="02020502060401020303" pitchFamily="18" charset="77"/>
              </a:rPr>
              <a:t>Front end: Visual Studio 2019 Community.</a:t>
            </a:r>
          </a:p>
          <a:p>
            <a:pPr>
              <a:buFont typeface="Wingdings" pitchFamily="2" charset="2"/>
              <a:buChar char="Ø"/>
            </a:pPr>
            <a:r>
              <a:rPr lang="en-US" sz="2900" dirty="0">
                <a:solidFill>
                  <a:srgbClr val="953735"/>
                </a:solidFill>
                <a:latin typeface="Perpetua" panose="02020502060401020303" pitchFamily="18" charset="77"/>
              </a:rPr>
              <a:t> Back end: MYSQL.</a:t>
            </a:r>
          </a:p>
          <a:p>
            <a:pPr>
              <a:buFont typeface="Wingdings" pitchFamily="2" charset="2"/>
              <a:buChar char="Ø"/>
            </a:pPr>
            <a:r>
              <a:rPr lang="en-US" sz="2900" dirty="0">
                <a:solidFill>
                  <a:srgbClr val="953735"/>
                </a:solidFill>
                <a:latin typeface="Perpetua" panose="02020502060401020303" pitchFamily="18" charset="77"/>
              </a:rPr>
              <a:t>Language: HTML, CSS, Bootstrap, PHP</a:t>
            </a:r>
          </a:p>
          <a:p>
            <a:endParaRPr lang="en-US" sz="2400" b="1" dirty="0">
              <a:solidFill>
                <a:srgbClr val="953735"/>
              </a:solidFill>
              <a:latin typeface="Perpetua" panose="02020502060401020303" pitchFamily="18" charset="77"/>
            </a:endParaRPr>
          </a:p>
        </p:txBody>
      </p:sp>
      <p:pic>
        <p:nvPicPr>
          <p:cNvPr id="5" name="Picture 4">
            <a:extLst>
              <a:ext uri="{FF2B5EF4-FFF2-40B4-BE49-F238E27FC236}">
                <a16:creationId xmlns:a16="http://schemas.microsoft.com/office/drawing/2014/main" id="{979E14F1-09B9-BD6A-1FFA-685EDF79DD85}"/>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163501759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60EAF-2069-C3BF-E860-58F469A54E61}"/>
              </a:ext>
            </a:extLst>
          </p:cNvPr>
          <p:cNvSpPr>
            <a:spLocks noGrp="1"/>
          </p:cNvSpPr>
          <p:nvPr>
            <p:ph type="title"/>
          </p:nvPr>
        </p:nvSpPr>
        <p:spPr>
          <a:xfrm>
            <a:off x="3652721" y="332509"/>
            <a:ext cx="7940660" cy="1009523"/>
          </a:xfrm>
        </p:spPr>
        <p:txBody>
          <a:bodyPr>
            <a:normAutofit fontScale="90000"/>
          </a:bodyPr>
          <a:lstStyle/>
          <a:p>
            <a:br>
              <a:rPr lang="en-IN" b="1" dirty="0">
                <a:solidFill>
                  <a:schemeClr val="accent2">
                    <a:lumMod val="75000"/>
                  </a:schemeClr>
                </a:solidFill>
                <a:latin typeface="Perpetua" panose="02020502060401020303" pitchFamily="18" charset="77"/>
              </a:rPr>
            </a:br>
            <a:r>
              <a:rPr lang="en-IN" b="1" dirty="0">
                <a:latin typeface="ACADEMY ENGRAVED LET PLAIN:1.0" panose="02000000000000000000" pitchFamily="2" charset="0"/>
              </a:rPr>
              <a:t>Users of Project</a:t>
            </a:r>
            <a:br>
              <a:rPr lang="en-IN" dirty="0">
                <a:solidFill>
                  <a:schemeClr val="accent2">
                    <a:lumMod val="75000"/>
                  </a:schemeClr>
                </a:solidFill>
                <a:latin typeface="Perpetua" panose="02020502060401020303" pitchFamily="18" charset="77"/>
              </a:rPr>
            </a:br>
            <a:endParaRPr lang="en-US" dirty="0"/>
          </a:p>
        </p:txBody>
      </p:sp>
      <p:sp>
        <p:nvSpPr>
          <p:cNvPr id="3" name="Content Placeholder 2">
            <a:extLst>
              <a:ext uri="{FF2B5EF4-FFF2-40B4-BE49-F238E27FC236}">
                <a16:creationId xmlns:a16="http://schemas.microsoft.com/office/drawing/2014/main" id="{3F323AE7-79D5-F786-5132-638CF13B3223}"/>
              </a:ext>
            </a:extLst>
          </p:cNvPr>
          <p:cNvSpPr>
            <a:spLocks noGrp="1"/>
          </p:cNvSpPr>
          <p:nvPr>
            <p:ph idx="1"/>
          </p:nvPr>
        </p:nvSpPr>
        <p:spPr/>
        <p:txBody>
          <a:bodyPr>
            <a:normAutofit/>
          </a:bodyPr>
          <a:lstStyle/>
          <a:p>
            <a:pPr>
              <a:buFont typeface="Wingdings" pitchFamily="2" charset="2"/>
              <a:buChar char="Ø"/>
            </a:pPr>
            <a:r>
              <a:rPr lang="en-US" sz="2900" dirty="0">
                <a:solidFill>
                  <a:srgbClr val="953735"/>
                </a:solidFill>
                <a:latin typeface="Perpetua" panose="02020502060401020303" pitchFamily="18" charset="77"/>
              </a:rPr>
              <a:t>Admin</a:t>
            </a:r>
          </a:p>
          <a:p>
            <a:pPr>
              <a:buFont typeface="Wingdings" pitchFamily="2" charset="2"/>
              <a:buChar char="Ø"/>
            </a:pPr>
            <a:r>
              <a:rPr lang="en-US" sz="2900" dirty="0">
                <a:solidFill>
                  <a:srgbClr val="953735"/>
                </a:solidFill>
                <a:latin typeface="Perpetua" panose="02020502060401020303" pitchFamily="18" charset="77"/>
              </a:rPr>
              <a:t>Service Men</a:t>
            </a:r>
          </a:p>
          <a:p>
            <a:pPr>
              <a:buFont typeface="Wingdings" pitchFamily="2" charset="2"/>
              <a:buChar char="Ø"/>
            </a:pPr>
            <a:r>
              <a:rPr lang="en-US" sz="2900" dirty="0">
                <a:solidFill>
                  <a:srgbClr val="953735"/>
                </a:solidFill>
                <a:latin typeface="Perpetua" panose="02020502060401020303" pitchFamily="18" charset="77"/>
              </a:rPr>
              <a:t>Industry</a:t>
            </a:r>
          </a:p>
        </p:txBody>
      </p:sp>
      <p:sp>
        <p:nvSpPr>
          <p:cNvPr id="5" name="TextBox 4">
            <a:extLst>
              <a:ext uri="{FF2B5EF4-FFF2-40B4-BE49-F238E27FC236}">
                <a16:creationId xmlns:a16="http://schemas.microsoft.com/office/drawing/2014/main" id="{DC73EE53-2225-6DCD-A7BB-52422E1FA5F2}"/>
              </a:ext>
            </a:extLst>
          </p:cNvPr>
          <p:cNvSpPr txBox="1"/>
          <p:nvPr/>
        </p:nvSpPr>
        <p:spPr>
          <a:xfrm>
            <a:off x="11345917" y="5680841"/>
            <a:ext cx="184731" cy="369332"/>
          </a:xfrm>
          <a:prstGeom prst="rect">
            <a:avLst/>
          </a:prstGeom>
          <a:noFill/>
        </p:spPr>
        <p:txBody>
          <a:bodyPr wrap="none" rtlCol="0">
            <a:spAutoFit/>
          </a:bodyPr>
          <a:lstStyle/>
          <a:p>
            <a:endParaRPr lang="en-US"/>
          </a:p>
        </p:txBody>
      </p:sp>
      <p:pic>
        <p:nvPicPr>
          <p:cNvPr id="6" name="Picture 5">
            <a:extLst>
              <a:ext uri="{FF2B5EF4-FFF2-40B4-BE49-F238E27FC236}">
                <a16:creationId xmlns:a16="http://schemas.microsoft.com/office/drawing/2014/main" id="{752BE4A8-AE28-DA57-A52F-49B737EFF478}"/>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161721091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edg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edg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2BB7-77B3-6CE2-C77E-00EA0147902E}"/>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Scope Of the Work</a:t>
            </a:r>
          </a:p>
        </p:txBody>
      </p:sp>
      <p:sp>
        <p:nvSpPr>
          <p:cNvPr id="3" name="Content Placeholder 2">
            <a:extLst>
              <a:ext uri="{FF2B5EF4-FFF2-40B4-BE49-F238E27FC236}">
                <a16:creationId xmlns:a16="http://schemas.microsoft.com/office/drawing/2014/main" id="{3F7DB0AB-7300-391B-844B-989E01B8F39E}"/>
              </a:ext>
            </a:extLst>
          </p:cNvPr>
          <p:cNvSpPr>
            <a:spLocks noGrp="1"/>
          </p:cNvSpPr>
          <p:nvPr>
            <p:ph idx="1"/>
          </p:nvPr>
        </p:nvSpPr>
        <p:spPr>
          <a:xfrm>
            <a:off x="3652721" y="2031215"/>
            <a:ext cx="7940660" cy="4681415"/>
          </a:xfrm>
        </p:spPr>
        <p:txBody>
          <a:bodyPr>
            <a:noAutofit/>
          </a:bodyPr>
          <a:lstStyle/>
          <a:p>
            <a:pPr lvl="0">
              <a:buFont typeface="Wingdings" pitchFamily="2" charset="2"/>
              <a:buChar char="Ø"/>
            </a:pPr>
            <a:r>
              <a:rPr lang="en-US" sz="2900" dirty="0">
                <a:solidFill>
                  <a:srgbClr val="953735"/>
                </a:solidFill>
                <a:latin typeface="Perpetua" panose="02020502060401020303" pitchFamily="18" charset="77"/>
              </a:rPr>
              <a:t>In this Industry will takes services on breakdown of machines and maintenance </a:t>
            </a:r>
          </a:p>
          <a:p>
            <a:pPr lvl="0">
              <a:buFont typeface="Wingdings" pitchFamily="2" charset="2"/>
              <a:buChar char="Ø"/>
            </a:pPr>
            <a:r>
              <a:rPr lang="en-US" sz="2900" dirty="0">
                <a:solidFill>
                  <a:srgbClr val="953735"/>
                </a:solidFill>
                <a:latin typeface="Perpetua" panose="02020502060401020303" pitchFamily="18" charset="77"/>
              </a:rPr>
              <a:t>In this Service men will provide service              related to  machines</a:t>
            </a:r>
            <a:r>
              <a:rPr lang="en-US" sz="2900" b="1" dirty="0">
                <a:solidFill>
                  <a:srgbClr val="953735"/>
                </a:solidFill>
                <a:latin typeface="Perpetua" panose="02020502060401020303" pitchFamily="18" charset="77"/>
              </a:rPr>
              <a:t>. </a:t>
            </a:r>
          </a:p>
          <a:p>
            <a:pPr lvl="0">
              <a:buFont typeface="Wingdings" pitchFamily="2" charset="2"/>
              <a:buChar char="Ø"/>
            </a:pPr>
            <a:r>
              <a:rPr lang="en-US" sz="2900" dirty="0">
                <a:solidFill>
                  <a:srgbClr val="953735"/>
                </a:solidFill>
                <a:latin typeface="Perpetua" panose="02020502060401020303" pitchFamily="18" charset="77"/>
              </a:rPr>
              <a:t>In this we will share machine Guidance to customer</a:t>
            </a:r>
            <a:endParaRPr lang="en-US" sz="2900" b="1" dirty="0">
              <a:solidFill>
                <a:srgbClr val="953735"/>
              </a:solidFill>
              <a:latin typeface="Perpetua" panose="02020502060401020303" pitchFamily="18" charset="77"/>
            </a:endParaRPr>
          </a:p>
          <a:p>
            <a:pPr lvl="0">
              <a:buFont typeface="Wingdings" pitchFamily="2" charset="2"/>
              <a:buChar char="Ø"/>
            </a:pPr>
            <a:r>
              <a:rPr lang="en-US" sz="2900" dirty="0">
                <a:solidFill>
                  <a:srgbClr val="953735"/>
                </a:solidFill>
                <a:latin typeface="Perpetua" panose="02020502060401020303" pitchFamily="18" charset="77"/>
              </a:rPr>
              <a:t>We also provide  modification in the machine</a:t>
            </a:r>
          </a:p>
          <a:p>
            <a:pPr>
              <a:buFont typeface="Wingdings" pitchFamily="2" charset="2"/>
              <a:buChar char="Ø"/>
            </a:pPr>
            <a:r>
              <a:rPr lang="en-US" sz="2900" dirty="0">
                <a:solidFill>
                  <a:srgbClr val="953735"/>
                </a:solidFill>
                <a:latin typeface="Perpetua" panose="02020502060401020303" pitchFamily="18" charset="77"/>
              </a:rPr>
              <a:t>We will provide employment to skilled workers</a:t>
            </a:r>
          </a:p>
          <a:p>
            <a:pPr lvl="0">
              <a:buFont typeface="Wingdings" pitchFamily="2" charset="2"/>
              <a:buChar char="Ø"/>
            </a:pPr>
            <a:endParaRPr lang="en-US" sz="2900" dirty="0">
              <a:solidFill>
                <a:srgbClr val="953735"/>
              </a:solidFill>
              <a:latin typeface="Perpetua" panose="02020502060401020303" pitchFamily="18" charset="77"/>
            </a:endParaRPr>
          </a:p>
          <a:p>
            <a:pPr lvl="0">
              <a:buFont typeface="Wingdings" pitchFamily="2" charset="2"/>
              <a:buChar char="Ø"/>
            </a:pPr>
            <a:endParaRPr lang="en-US" sz="2900" b="1" dirty="0">
              <a:solidFill>
                <a:srgbClr val="953735"/>
              </a:solidFill>
              <a:latin typeface="Perpetua" panose="02020502060401020303" pitchFamily="18" charset="77"/>
            </a:endParaRPr>
          </a:p>
          <a:p>
            <a:pPr lvl="0">
              <a:buFont typeface="Wingdings" pitchFamily="2" charset="2"/>
              <a:buChar char="Ø"/>
            </a:pPr>
            <a:endParaRPr lang="en-US" sz="2900" b="1" dirty="0">
              <a:solidFill>
                <a:srgbClr val="953735"/>
              </a:solidFill>
              <a:latin typeface="Perpetua" panose="02020502060401020303" pitchFamily="18" charset="77"/>
            </a:endParaRPr>
          </a:p>
          <a:p>
            <a:pPr lvl="0">
              <a:buFont typeface="Wingdings" pitchFamily="2" charset="2"/>
              <a:buChar char="Ø"/>
            </a:pPr>
            <a:endParaRPr lang="en-US" sz="2900" b="1" dirty="0">
              <a:solidFill>
                <a:srgbClr val="953735"/>
              </a:solidFill>
              <a:latin typeface="Perpetua" panose="02020502060401020303" pitchFamily="18" charset="77"/>
            </a:endParaRPr>
          </a:p>
          <a:p>
            <a:pPr lvl="0">
              <a:buFont typeface="Wingdings" pitchFamily="2" charset="2"/>
              <a:buChar char="Ø"/>
            </a:pPr>
            <a:endParaRPr lang="en-US" sz="2900" b="1" dirty="0">
              <a:solidFill>
                <a:srgbClr val="953735"/>
              </a:solidFill>
              <a:latin typeface="Perpetua" panose="02020502060401020303" pitchFamily="18" charset="77"/>
            </a:endParaRPr>
          </a:p>
          <a:p>
            <a:pPr>
              <a:buFont typeface="Wingdings" pitchFamily="2" charset="2"/>
              <a:buChar char="Ø"/>
            </a:pPr>
            <a:endParaRPr lang="en-US" sz="2900" b="1" dirty="0">
              <a:solidFill>
                <a:srgbClr val="953735"/>
              </a:solidFill>
              <a:latin typeface="Perpetua" panose="02020502060401020303" pitchFamily="18" charset="77"/>
            </a:endParaRPr>
          </a:p>
        </p:txBody>
      </p:sp>
      <p:pic>
        <p:nvPicPr>
          <p:cNvPr id="4" name="Picture 3">
            <a:extLst>
              <a:ext uri="{FF2B5EF4-FFF2-40B4-BE49-F238E27FC236}">
                <a16:creationId xmlns:a16="http://schemas.microsoft.com/office/drawing/2014/main" id="{8B812AC1-8B6E-87FA-F7FF-A4DDC7F5DFC3}"/>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22748192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8055-95B2-7207-AA87-0B873EB8BC2A}"/>
              </a:ext>
            </a:extLst>
          </p:cNvPr>
          <p:cNvSpPr>
            <a:spLocks noGrp="1"/>
          </p:cNvSpPr>
          <p:nvPr>
            <p:ph type="title"/>
          </p:nvPr>
        </p:nvSpPr>
        <p:spPr/>
        <p:txBody>
          <a:bodyPr>
            <a:normAutofit/>
          </a:bodyPr>
          <a:lstStyle/>
          <a:p>
            <a:r>
              <a:rPr lang="en-US" sz="4000" dirty="0">
                <a:latin typeface="ACADEMY ENGRAVED LET PLAIN:1.0" panose="02000000000000000000" pitchFamily="2" charset="0"/>
              </a:rPr>
              <a:t>How Project is Helpful To Society ?</a:t>
            </a:r>
          </a:p>
        </p:txBody>
      </p:sp>
      <p:sp>
        <p:nvSpPr>
          <p:cNvPr id="3" name="Content Placeholder 2">
            <a:extLst>
              <a:ext uri="{FF2B5EF4-FFF2-40B4-BE49-F238E27FC236}">
                <a16:creationId xmlns:a16="http://schemas.microsoft.com/office/drawing/2014/main" id="{8D16E0CD-F40F-C799-99B0-81F27A79F678}"/>
              </a:ext>
            </a:extLst>
          </p:cNvPr>
          <p:cNvSpPr>
            <a:spLocks noGrp="1"/>
          </p:cNvSpPr>
          <p:nvPr>
            <p:ph idx="1"/>
          </p:nvPr>
        </p:nvSpPr>
        <p:spPr/>
        <p:txBody>
          <a:bodyPr>
            <a:normAutofit/>
          </a:bodyPr>
          <a:lstStyle/>
          <a:p>
            <a:pPr>
              <a:buFont typeface="Wingdings" pitchFamily="2" charset="2"/>
              <a:buChar char="Ø"/>
            </a:pPr>
            <a:r>
              <a:rPr lang="en-US" sz="2900" dirty="0">
                <a:solidFill>
                  <a:srgbClr val="953735"/>
                </a:solidFill>
                <a:latin typeface="Perpetua" panose="02020502060401020303" pitchFamily="18" charset="77"/>
              </a:rPr>
              <a:t>Most useful For Industry</a:t>
            </a:r>
          </a:p>
          <a:p>
            <a:pPr>
              <a:buFont typeface="Wingdings" pitchFamily="2" charset="2"/>
              <a:buChar char="Ø"/>
            </a:pPr>
            <a:r>
              <a:rPr lang="en-US" sz="2900" dirty="0">
                <a:solidFill>
                  <a:srgbClr val="953735"/>
                </a:solidFill>
                <a:latin typeface="Perpetua" panose="02020502060401020303" pitchFamily="18" charset="77"/>
              </a:rPr>
              <a:t>Very less time consuming and reliable website for purchase Machine </a:t>
            </a:r>
          </a:p>
          <a:p>
            <a:pPr>
              <a:buFont typeface="Wingdings" pitchFamily="2" charset="2"/>
              <a:buChar char="Ø"/>
            </a:pPr>
            <a:r>
              <a:rPr lang="en-US" sz="2900" dirty="0">
                <a:solidFill>
                  <a:srgbClr val="953735"/>
                </a:solidFill>
                <a:latin typeface="Perpetua" panose="02020502060401020303" pitchFamily="18" charset="77"/>
              </a:rPr>
              <a:t>We Provide Employment to Skilled Workers </a:t>
            </a:r>
          </a:p>
          <a:p>
            <a:pPr>
              <a:buFont typeface="Wingdings" pitchFamily="2" charset="2"/>
              <a:buChar char="Ø"/>
            </a:pPr>
            <a:endParaRPr lang="en-US" sz="2900" dirty="0">
              <a:solidFill>
                <a:srgbClr val="953735"/>
              </a:solidFill>
              <a:latin typeface="Perpetua" panose="02020502060401020303" pitchFamily="18" charset="77"/>
            </a:endParaRPr>
          </a:p>
        </p:txBody>
      </p:sp>
      <p:pic>
        <p:nvPicPr>
          <p:cNvPr id="4" name="Picture 3">
            <a:extLst>
              <a:ext uri="{FF2B5EF4-FFF2-40B4-BE49-F238E27FC236}">
                <a16:creationId xmlns:a16="http://schemas.microsoft.com/office/drawing/2014/main" id="{422C9A95-2CAD-B361-D1FE-813C4BF4B567}"/>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17632683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edg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edg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43D8-7AE0-8A70-12AF-EBF051BAD9BC}"/>
              </a:ext>
            </a:extLst>
          </p:cNvPr>
          <p:cNvSpPr>
            <a:spLocks noGrp="1"/>
          </p:cNvSpPr>
          <p:nvPr>
            <p:ph type="title"/>
          </p:nvPr>
        </p:nvSpPr>
        <p:spPr/>
        <p:txBody>
          <a:bodyPr>
            <a:normAutofit fontScale="90000"/>
          </a:bodyPr>
          <a:lstStyle/>
          <a:p>
            <a:r>
              <a:rPr lang="en-US" dirty="0">
                <a:latin typeface="ACADEMY ENGRAVED LET PLAIN:1.0" panose="02000000000000000000" pitchFamily="2" charset="0"/>
              </a:rPr>
              <a:t>ER Diagram</a:t>
            </a:r>
          </a:p>
        </p:txBody>
      </p:sp>
      <p:pic>
        <p:nvPicPr>
          <p:cNvPr id="3" name="Picture 2">
            <a:extLst>
              <a:ext uri="{FF2B5EF4-FFF2-40B4-BE49-F238E27FC236}">
                <a16:creationId xmlns:a16="http://schemas.microsoft.com/office/drawing/2014/main" id="{BB3EC211-FA39-6EB5-36B6-5005E9690230}"/>
              </a:ext>
            </a:extLst>
          </p:cNvPr>
          <p:cNvPicPr>
            <a:picLocks noChangeAspect="1"/>
          </p:cNvPicPr>
          <p:nvPr/>
        </p:nvPicPr>
        <p:blipFill>
          <a:blip r:embed="rId2"/>
          <a:stretch>
            <a:fillRect/>
          </a:stretch>
        </p:blipFill>
        <p:spPr>
          <a:xfrm>
            <a:off x="11157569" y="5969875"/>
            <a:ext cx="871622" cy="829315"/>
          </a:xfrm>
          <a:prstGeom prst="rect">
            <a:avLst/>
          </a:prstGeom>
        </p:spPr>
      </p:pic>
      <p:pic>
        <p:nvPicPr>
          <p:cNvPr id="7" name="Content Placeholder 6">
            <a:extLst>
              <a:ext uri="{FF2B5EF4-FFF2-40B4-BE49-F238E27FC236}">
                <a16:creationId xmlns:a16="http://schemas.microsoft.com/office/drawing/2014/main" id="{61A3ECD1-ADD4-C3BB-4003-30127B259CD1}"/>
              </a:ext>
            </a:extLst>
          </p:cNvPr>
          <p:cNvPicPr>
            <a:picLocks noGrp="1" noChangeAspect="1"/>
          </p:cNvPicPr>
          <p:nvPr>
            <p:ph idx="1"/>
          </p:nvPr>
        </p:nvPicPr>
        <p:blipFill>
          <a:blip r:embed="rId3"/>
          <a:stretch>
            <a:fillRect/>
          </a:stretch>
        </p:blipFill>
        <p:spPr>
          <a:xfrm>
            <a:off x="3652721" y="1598613"/>
            <a:ext cx="7749526" cy="4681537"/>
          </a:xfrm>
        </p:spPr>
      </p:pic>
    </p:spTree>
    <p:extLst>
      <p:ext uri="{BB962C8B-B14F-4D97-AF65-F5344CB8AC3E}">
        <p14:creationId xmlns:p14="http://schemas.microsoft.com/office/powerpoint/2010/main" val="17578692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4AB8-0437-FCC1-2319-03B420FFA9B2}"/>
              </a:ext>
            </a:extLst>
          </p:cNvPr>
          <p:cNvSpPr>
            <a:spLocks noGrp="1"/>
          </p:cNvSpPr>
          <p:nvPr>
            <p:ph type="title"/>
          </p:nvPr>
        </p:nvSpPr>
        <p:spPr>
          <a:xfrm>
            <a:off x="3217293" y="196087"/>
            <a:ext cx="7940660" cy="631227"/>
          </a:xfrm>
        </p:spPr>
        <p:txBody>
          <a:bodyPr>
            <a:normAutofit fontScale="90000"/>
          </a:bodyPr>
          <a:lstStyle/>
          <a:p>
            <a:r>
              <a:rPr lang="en-US" dirty="0">
                <a:latin typeface="ACADEMY ENGRAVED LET PLAIN:1.0" panose="02000000000000000000" pitchFamily="2" charset="0"/>
              </a:rPr>
              <a:t>Use Case Diagram</a:t>
            </a:r>
          </a:p>
        </p:txBody>
      </p:sp>
      <p:pic>
        <p:nvPicPr>
          <p:cNvPr id="7" name="Content Placeholder 6">
            <a:extLst>
              <a:ext uri="{FF2B5EF4-FFF2-40B4-BE49-F238E27FC236}">
                <a16:creationId xmlns:a16="http://schemas.microsoft.com/office/drawing/2014/main" id="{7FDBE4E9-F0A0-73C0-84CB-064AB663E3DD}"/>
              </a:ext>
            </a:extLst>
          </p:cNvPr>
          <p:cNvPicPr>
            <a:picLocks noGrp="1" noChangeAspect="1"/>
          </p:cNvPicPr>
          <p:nvPr>
            <p:ph idx="1"/>
          </p:nvPr>
        </p:nvPicPr>
        <p:blipFill>
          <a:blip r:embed="rId2"/>
          <a:stretch>
            <a:fillRect/>
          </a:stretch>
        </p:blipFill>
        <p:spPr>
          <a:xfrm>
            <a:off x="5202621" y="1345325"/>
            <a:ext cx="4740165" cy="4934826"/>
          </a:xfrm>
        </p:spPr>
      </p:pic>
    </p:spTree>
    <p:extLst>
      <p:ext uri="{BB962C8B-B14F-4D97-AF65-F5344CB8AC3E}">
        <p14:creationId xmlns:p14="http://schemas.microsoft.com/office/powerpoint/2010/main" val="360304713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19F3-FAD7-BEF8-9D99-F83ECCBA8322}"/>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Data Flow Diagram.    (Level 0)</a:t>
            </a:r>
          </a:p>
        </p:txBody>
      </p:sp>
      <p:pic>
        <p:nvPicPr>
          <p:cNvPr id="5" name="Content Placeholder 4">
            <a:extLst>
              <a:ext uri="{FF2B5EF4-FFF2-40B4-BE49-F238E27FC236}">
                <a16:creationId xmlns:a16="http://schemas.microsoft.com/office/drawing/2014/main" id="{223C653E-A0DB-14F3-F50F-FFA46172DA97}"/>
              </a:ext>
            </a:extLst>
          </p:cNvPr>
          <p:cNvPicPr>
            <a:picLocks noGrp="1" noChangeAspect="1"/>
          </p:cNvPicPr>
          <p:nvPr>
            <p:ph idx="1"/>
          </p:nvPr>
        </p:nvPicPr>
        <p:blipFill>
          <a:blip r:embed="rId2"/>
          <a:stretch>
            <a:fillRect/>
          </a:stretch>
        </p:blipFill>
        <p:spPr>
          <a:xfrm>
            <a:off x="3652721" y="1864427"/>
            <a:ext cx="7247198" cy="4248812"/>
          </a:xfrm>
        </p:spPr>
      </p:pic>
    </p:spTree>
    <p:extLst>
      <p:ext uri="{BB962C8B-B14F-4D97-AF65-F5344CB8AC3E}">
        <p14:creationId xmlns:p14="http://schemas.microsoft.com/office/powerpoint/2010/main" val="8371839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768EF-1774-450D-FC6C-FDA28D7D348D}"/>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Data Flow Diagram.    (Level 1)</a:t>
            </a:r>
            <a:endParaRPr lang="en-US" dirty="0"/>
          </a:p>
        </p:txBody>
      </p:sp>
      <p:pic>
        <p:nvPicPr>
          <p:cNvPr id="6" name="Content Placeholder 5">
            <a:extLst>
              <a:ext uri="{FF2B5EF4-FFF2-40B4-BE49-F238E27FC236}">
                <a16:creationId xmlns:a16="http://schemas.microsoft.com/office/drawing/2014/main" id="{7B306EF0-3EA1-723E-1D95-624A78BC2F3F}"/>
              </a:ext>
            </a:extLst>
          </p:cNvPr>
          <p:cNvPicPr>
            <a:picLocks noGrp="1" noChangeAspect="1"/>
          </p:cNvPicPr>
          <p:nvPr>
            <p:ph idx="1"/>
          </p:nvPr>
        </p:nvPicPr>
        <p:blipFill>
          <a:blip r:embed="rId2"/>
          <a:stretch>
            <a:fillRect/>
          </a:stretch>
        </p:blipFill>
        <p:spPr>
          <a:xfrm>
            <a:off x="3652838" y="1945976"/>
            <a:ext cx="7940675" cy="3986811"/>
          </a:xfrm>
        </p:spPr>
      </p:pic>
    </p:spTree>
    <p:extLst>
      <p:ext uri="{BB962C8B-B14F-4D97-AF65-F5344CB8AC3E}">
        <p14:creationId xmlns:p14="http://schemas.microsoft.com/office/powerpoint/2010/main" val="332373563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9EC79C-5049-06A6-AFE5-1CB8E3A6280A}"/>
              </a:ext>
            </a:extLst>
          </p:cNvPr>
          <p:cNvPicPr>
            <a:picLocks noGrp="1" noChangeAspect="1"/>
          </p:cNvPicPr>
          <p:nvPr>
            <p:ph idx="1"/>
          </p:nvPr>
        </p:nvPicPr>
        <p:blipFill>
          <a:blip r:embed="rId2"/>
          <a:stretch>
            <a:fillRect/>
          </a:stretch>
        </p:blipFill>
        <p:spPr>
          <a:xfrm>
            <a:off x="11107270" y="1447395"/>
            <a:ext cx="719192" cy="867026"/>
          </a:xfrm>
        </p:spPr>
      </p:pic>
      <p:pic>
        <p:nvPicPr>
          <p:cNvPr id="7" name="Picture 6">
            <a:extLst>
              <a:ext uri="{FF2B5EF4-FFF2-40B4-BE49-F238E27FC236}">
                <a16:creationId xmlns:a16="http://schemas.microsoft.com/office/drawing/2014/main" id="{5375E6BE-63E0-2313-FB23-21B11F37186F}"/>
              </a:ext>
            </a:extLst>
          </p:cNvPr>
          <p:cNvPicPr>
            <a:picLocks noChangeAspect="1"/>
          </p:cNvPicPr>
          <p:nvPr/>
        </p:nvPicPr>
        <p:blipFill>
          <a:blip r:embed="rId3"/>
          <a:stretch>
            <a:fillRect/>
          </a:stretch>
        </p:blipFill>
        <p:spPr>
          <a:xfrm>
            <a:off x="138262" y="1540095"/>
            <a:ext cx="1115696" cy="774326"/>
          </a:xfrm>
          <a:prstGeom prst="rect">
            <a:avLst/>
          </a:prstGeom>
        </p:spPr>
      </p:pic>
      <p:sp>
        <p:nvSpPr>
          <p:cNvPr id="8" name="TextBox 7">
            <a:extLst>
              <a:ext uri="{FF2B5EF4-FFF2-40B4-BE49-F238E27FC236}">
                <a16:creationId xmlns:a16="http://schemas.microsoft.com/office/drawing/2014/main" id="{AF8B38FB-8895-5037-4541-7226B2285840}"/>
              </a:ext>
            </a:extLst>
          </p:cNvPr>
          <p:cNvSpPr txBox="1"/>
          <p:nvPr/>
        </p:nvSpPr>
        <p:spPr>
          <a:xfrm>
            <a:off x="1253958" y="1661259"/>
            <a:ext cx="9853312" cy="1500988"/>
          </a:xfrm>
          <a:prstGeom prst="rect">
            <a:avLst/>
          </a:prstGeom>
          <a:noFill/>
        </p:spPr>
        <p:txBody>
          <a:bodyPr wrap="square" rtlCol="0">
            <a:spAutoFit/>
          </a:bodyPr>
          <a:lstStyle/>
          <a:p>
            <a:pPr algn="ctr">
              <a:lnSpc>
                <a:spcPct val="150000"/>
              </a:lnSpc>
            </a:pPr>
            <a:r>
              <a:rPr lang="en-US" sz="3200" b="1" dirty="0">
                <a:solidFill>
                  <a:schemeClr val="accent1"/>
                </a:solidFill>
                <a:latin typeface="ACADEMY ENGRAVED LET PLAIN:1.0" panose="02000000000000000000" pitchFamily="2" charset="0"/>
              </a:rPr>
              <a:t>B &amp; B INSTITUTE OF TECHNOLOGY</a:t>
            </a:r>
          </a:p>
          <a:p>
            <a:pPr algn="ctr">
              <a:lnSpc>
                <a:spcPct val="150000"/>
              </a:lnSpc>
            </a:pPr>
            <a:r>
              <a:rPr lang="en-US" sz="3200" b="1" dirty="0">
                <a:solidFill>
                  <a:schemeClr val="accent1"/>
                </a:solidFill>
                <a:latin typeface="ACADEMY ENGRAVED LET PLAIN:1.0" panose="02000000000000000000" pitchFamily="2" charset="0"/>
              </a:rPr>
              <a:t>V.V.NAGAR</a:t>
            </a:r>
          </a:p>
        </p:txBody>
      </p:sp>
      <p:sp>
        <p:nvSpPr>
          <p:cNvPr id="9" name="TextBox 8">
            <a:extLst>
              <a:ext uri="{FF2B5EF4-FFF2-40B4-BE49-F238E27FC236}">
                <a16:creationId xmlns:a16="http://schemas.microsoft.com/office/drawing/2014/main" id="{83D9D2C8-4FFD-8230-4860-54958A164DE0}"/>
              </a:ext>
            </a:extLst>
          </p:cNvPr>
          <p:cNvSpPr txBox="1"/>
          <p:nvPr/>
        </p:nvSpPr>
        <p:spPr>
          <a:xfrm>
            <a:off x="0" y="3307533"/>
            <a:ext cx="12192000" cy="538609"/>
          </a:xfrm>
          <a:prstGeom prst="rect">
            <a:avLst/>
          </a:prstGeom>
          <a:noFill/>
        </p:spPr>
        <p:txBody>
          <a:bodyPr wrap="square" rtlCol="0">
            <a:spAutoFit/>
          </a:bodyPr>
          <a:lstStyle/>
          <a:p>
            <a:pPr algn="ctr"/>
            <a:r>
              <a:rPr lang="en-US" sz="2900" b="1" dirty="0">
                <a:solidFill>
                  <a:schemeClr val="accent2">
                    <a:lumMod val="75000"/>
                  </a:schemeClr>
                </a:solidFill>
                <a:latin typeface="ACADEMY ENGRAVED LET PLAIN:1.0" panose="02000000000000000000" pitchFamily="2" charset="0"/>
              </a:rPr>
              <a:t>DIAMOND INDUSTRY SERVICE MANANGEMENT</a:t>
            </a:r>
          </a:p>
        </p:txBody>
      </p:sp>
      <p:sp>
        <p:nvSpPr>
          <p:cNvPr id="10" name="TextBox 9">
            <a:extLst>
              <a:ext uri="{FF2B5EF4-FFF2-40B4-BE49-F238E27FC236}">
                <a16:creationId xmlns:a16="http://schemas.microsoft.com/office/drawing/2014/main" id="{6BDA7B2D-7993-2F10-BEAD-B6A43ED664CF}"/>
              </a:ext>
            </a:extLst>
          </p:cNvPr>
          <p:cNvSpPr txBox="1"/>
          <p:nvPr/>
        </p:nvSpPr>
        <p:spPr>
          <a:xfrm>
            <a:off x="696110" y="4468482"/>
            <a:ext cx="2926984" cy="1938992"/>
          </a:xfrm>
          <a:prstGeom prst="rect">
            <a:avLst/>
          </a:prstGeom>
          <a:noFill/>
        </p:spPr>
        <p:txBody>
          <a:bodyPr wrap="square" rtlCol="0">
            <a:spAutoFit/>
          </a:bodyPr>
          <a:lstStyle/>
          <a:p>
            <a:r>
              <a:rPr lang="en-US" sz="2000" b="1" dirty="0">
                <a:latin typeface="Perpetua" panose="02020502060401020303" pitchFamily="18" charset="77"/>
              </a:rPr>
              <a:t>PROJECT-1   (3351605)</a:t>
            </a:r>
          </a:p>
          <a:p>
            <a:endParaRPr lang="en-US" sz="2000" b="1" dirty="0">
              <a:latin typeface="Perpetua" panose="02020502060401020303" pitchFamily="18" charset="77"/>
            </a:endParaRPr>
          </a:p>
          <a:p>
            <a:r>
              <a:rPr lang="en-US" sz="2000" b="1" dirty="0">
                <a:latin typeface="Perpetua" panose="02020502060401020303" pitchFamily="18" charset="77"/>
              </a:rPr>
              <a:t>Guided by,</a:t>
            </a:r>
          </a:p>
          <a:p>
            <a:r>
              <a:rPr lang="en-US" sz="2000" dirty="0">
                <a:latin typeface="Perpetua" panose="02020502060401020303" pitchFamily="18" charset="77"/>
              </a:rPr>
              <a:t>Prof. Drashti R. Raval</a:t>
            </a:r>
          </a:p>
          <a:p>
            <a:r>
              <a:rPr lang="en-US" sz="2000" dirty="0">
                <a:latin typeface="Perpetua" panose="02020502060401020303" pitchFamily="18" charset="77"/>
              </a:rPr>
              <a:t>IT Department,</a:t>
            </a:r>
          </a:p>
          <a:p>
            <a:r>
              <a:rPr lang="en-US" sz="2000" dirty="0">
                <a:latin typeface="Perpetua" panose="02020502060401020303" pitchFamily="18" charset="77"/>
              </a:rPr>
              <a:t>BBIT ,V.V.Nagar</a:t>
            </a:r>
          </a:p>
        </p:txBody>
      </p:sp>
      <p:sp>
        <p:nvSpPr>
          <p:cNvPr id="11" name="TextBox 10">
            <a:extLst>
              <a:ext uri="{FF2B5EF4-FFF2-40B4-BE49-F238E27FC236}">
                <a16:creationId xmlns:a16="http://schemas.microsoft.com/office/drawing/2014/main" id="{B61FE2D0-BAC1-9D09-F74B-41D7C242CA3B}"/>
              </a:ext>
            </a:extLst>
          </p:cNvPr>
          <p:cNvSpPr txBox="1"/>
          <p:nvPr/>
        </p:nvSpPr>
        <p:spPr>
          <a:xfrm>
            <a:off x="8723302" y="5084035"/>
            <a:ext cx="2903102" cy="1323439"/>
          </a:xfrm>
          <a:prstGeom prst="rect">
            <a:avLst/>
          </a:prstGeom>
          <a:noFill/>
        </p:spPr>
        <p:txBody>
          <a:bodyPr wrap="none" rtlCol="0">
            <a:spAutoFit/>
          </a:bodyPr>
          <a:lstStyle/>
          <a:p>
            <a:r>
              <a:rPr lang="en-US" sz="2000" b="1" dirty="0">
                <a:latin typeface="Perpetua" panose="02020502060401020303" pitchFamily="18" charset="77"/>
              </a:rPr>
              <a:t>Prepare By:</a:t>
            </a:r>
          </a:p>
          <a:p>
            <a:r>
              <a:rPr lang="en-US" sz="2000" dirty="0">
                <a:latin typeface="Perpetua" panose="02020502060401020303" pitchFamily="18" charset="77"/>
              </a:rPr>
              <a:t>Jiwans Oza  (206040316019)</a:t>
            </a:r>
          </a:p>
          <a:p>
            <a:r>
              <a:rPr lang="en-US" sz="2000" dirty="0">
                <a:latin typeface="Perpetua" panose="02020502060401020303" pitchFamily="18" charset="77"/>
              </a:rPr>
              <a:t>Kunj Virani  (206040316015)</a:t>
            </a:r>
          </a:p>
          <a:p>
            <a:r>
              <a:rPr lang="en-US" sz="2000" dirty="0">
                <a:latin typeface="Perpetua" panose="02020502060401020303" pitchFamily="18" charset="77"/>
              </a:rPr>
              <a:t>Jeel Patel.    (206040316031)</a:t>
            </a:r>
          </a:p>
        </p:txBody>
      </p:sp>
      <p:pic>
        <p:nvPicPr>
          <p:cNvPr id="2" name="Picture 1">
            <a:extLst>
              <a:ext uri="{FF2B5EF4-FFF2-40B4-BE49-F238E27FC236}">
                <a16:creationId xmlns:a16="http://schemas.microsoft.com/office/drawing/2014/main" id="{9D8FA061-5822-F04E-393F-9EDE19459FF8}"/>
              </a:ext>
            </a:extLst>
          </p:cNvPr>
          <p:cNvPicPr>
            <a:picLocks noChangeAspect="1"/>
          </p:cNvPicPr>
          <p:nvPr/>
        </p:nvPicPr>
        <p:blipFill>
          <a:blip r:embed="rId4"/>
          <a:stretch>
            <a:fillRect/>
          </a:stretch>
        </p:blipFill>
        <p:spPr>
          <a:xfrm>
            <a:off x="10857186" y="3162064"/>
            <a:ext cx="969276" cy="867026"/>
          </a:xfrm>
          <a:prstGeom prst="rect">
            <a:avLst/>
          </a:prstGeom>
        </p:spPr>
      </p:pic>
    </p:spTree>
    <p:extLst>
      <p:ext uri="{BB962C8B-B14F-4D97-AF65-F5344CB8AC3E}">
        <p14:creationId xmlns:p14="http://schemas.microsoft.com/office/powerpoint/2010/main" val="188224118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7D14-FA19-8F21-88B9-13D7D1500ECA}"/>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Data Flow Diagram.    (Level 2)</a:t>
            </a:r>
            <a:endParaRPr lang="en-US" dirty="0"/>
          </a:p>
        </p:txBody>
      </p:sp>
      <p:pic>
        <p:nvPicPr>
          <p:cNvPr id="7" name="Content Placeholder 6">
            <a:extLst>
              <a:ext uri="{FF2B5EF4-FFF2-40B4-BE49-F238E27FC236}">
                <a16:creationId xmlns:a16="http://schemas.microsoft.com/office/drawing/2014/main" id="{00B0BD1C-8CD7-9254-2C5B-ACCDC53FC6C8}"/>
              </a:ext>
            </a:extLst>
          </p:cNvPr>
          <p:cNvPicPr>
            <a:picLocks noGrp="1" noChangeAspect="1"/>
          </p:cNvPicPr>
          <p:nvPr>
            <p:ph idx="1"/>
          </p:nvPr>
        </p:nvPicPr>
        <p:blipFill>
          <a:blip r:embed="rId2"/>
          <a:stretch>
            <a:fillRect/>
          </a:stretch>
        </p:blipFill>
        <p:spPr>
          <a:xfrm>
            <a:off x="4251366" y="1598613"/>
            <a:ext cx="6216400" cy="4681537"/>
          </a:xfrm>
        </p:spPr>
      </p:pic>
    </p:spTree>
    <p:extLst>
      <p:ext uri="{BB962C8B-B14F-4D97-AF65-F5344CB8AC3E}">
        <p14:creationId xmlns:p14="http://schemas.microsoft.com/office/powerpoint/2010/main" val="25881091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D842-DDD2-5E31-BE7A-5BC97120D0EF}"/>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Home Page</a:t>
            </a:r>
            <a:endParaRPr lang="en-US" b="1" dirty="0"/>
          </a:p>
        </p:txBody>
      </p:sp>
      <p:pic>
        <p:nvPicPr>
          <p:cNvPr id="7" name="Content Placeholder 6">
            <a:extLst>
              <a:ext uri="{FF2B5EF4-FFF2-40B4-BE49-F238E27FC236}">
                <a16:creationId xmlns:a16="http://schemas.microsoft.com/office/drawing/2014/main" id="{DEE3ED1F-CA80-5F4C-EC89-272110D28F6D}"/>
              </a:ext>
            </a:extLst>
          </p:cNvPr>
          <p:cNvPicPr>
            <a:picLocks noGrp="1" noChangeAspect="1"/>
          </p:cNvPicPr>
          <p:nvPr>
            <p:ph idx="1"/>
          </p:nvPr>
        </p:nvPicPr>
        <p:blipFill>
          <a:blip r:embed="rId2"/>
          <a:stretch>
            <a:fillRect/>
          </a:stretch>
        </p:blipFill>
        <p:spPr>
          <a:xfrm>
            <a:off x="3877946" y="1598614"/>
            <a:ext cx="7490459" cy="4547544"/>
          </a:xfrm>
        </p:spPr>
      </p:pic>
    </p:spTree>
    <p:extLst>
      <p:ext uri="{BB962C8B-B14F-4D97-AF65-F5344CB8AC3E}">
        <p14:creationId xmlns:p14="http://schemas.microsoft.com/office/powerpoint/2010/main" val="34531489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ACC6-030F-5EEE-11D9-636F377CB49F}"/>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Login Page</a:t>
            </a:r>
          </a:p>
        </p:txBody>
      </p:sp>
      <p:pic>
        <p:nvPicPr>
          <p:cNvPr id="5" name="Content Placeholder 4">
            <a:hlinkClick r:id="rId2"/>
            <a:extLst>
              <a:ext uri="{FF2B5EF4-FFF2-40B4-BE49-F238E27FC236}">
                <a16:creationId xmlns:a16="http://schemas.microsoft.com/office/drawing/2014/main" id="{70682117-4C50-861E-E735-76FA344B58ED}"/>
              </a:ext>
            </a:extLst>
          </p:cNvPr>
          <p:cNvPicPr>
            <a:picLocks noGrp="1" noChangeAspect="1"/>
          </p:cNvPicPr>
          <p:nvPr>
            <p:ph idx="1"/>
          </p:nvPr>
        </p:nvPicPr>
        <p:blipFill>
          <a:blip r:embed="rId3"/>
          <a:srcRect/>
          <a:stretch/>
        </p:blipFill>
        <p:spPr>
          <a:xfrm>
            <a:off x="3877946" y="1598613"/>
            <a:ext cx="7490459" cy="4681536"/>
          </a:xfrm>
        </p:spPr>
      </p:pic>
    </p:spTree>
    <p:extLst>
      <p:ext uri="{BB962C8B-B14F-4D97-AF65-F5344CB8AC3E}">
        <p14:creationId xmlns:p14="http://schemas.microsoft.com/office/powerpoint/2010/main" val="309997643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CA35-3487-2AD0-C203-E2E258C00173}"/>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Registration Page</a:t>
            </a:r>
          </a:p>
        </p:txBody>
      </p:sp>
      <p:pic>
        <p:nvPicPr>
          <p:cNvPr id="5" name="Content Placeholder 4">
            <a:hlinkClick r:id="rId2"/>
            <a:extLst>
              <a:ext uri="{FF2B5EF4-FFF2-40B4-BE49-F238E27FC236}">
                <a16:creationId xmlns:a16="http://schemas.microsoft.com/office/drawing/2014/main" id="{C7007EAE-DA8A-857B-37F9-51CD7A9A0AA5}"/>
              </a:ext>
            </a:extLst>
          </p:cNvPr>
          <p:cNvPicPr>
            <a:picLocks noGrp="1" noChangeAspect="1"/>
          </p:cNvPicPr>
          <p:nvPr>
            <p:ph idx="1"/>
          </p:nvPr>
        </p:nvPicPr>
        <p:blipFill>
          <a:blip r:embed="rId3"/>
          <a:srcRect/>
          <a:stretch/>
        </p:blipFill>
        <p:spPr>
          <a:xfrm>
            <a:off x="3877946" y="1598613"/>
            <a:ext cx="7490459" cy="4681536"/>
          </a:xfrm>
        </p:spPr>
      </p:pic>
    </p:spTree>
    <p:extLst>
      <p:ext uri="{BB962C8B-B14F-4D97-AF65-F5344CB8AC3E}">
        <p14:creationId xmlns:p14="http://schemas.microsoft.com/office/powerpoint/2010/main" val="213927669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CA35-3487-2AD0-C203-E2E258C00173}"/>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Database Table</a:t>
            </a:r>
          </a:p>
        </p:txBody>
      </p:sp>
      <p:pic>
        <p:nvPicPr>
          <p:cNvPr id="5" name="Content Placeholder 4">
            <a:hlinkClick r:id="rId2"/>
            <a:extLst>
              <a:ext uri="{FF2B5EF4-FFF2-40B4-BE49-F238E27FC236}">
                <a16:creationId xmlns:a16="http://schemas.microsoft.com/office/drawing/2014/main" id="{C7007EAE-DA8A-857B-37F9-51CD7A9A0AA5}"/>
              </a:ext>
            </a:extLst>
          </p:cNvPr>
          <p:cNvPicPr>
            <a:picLocks noGrp="1" noChangeAspect="1"/>
          </p:cNvPicPr>
          <p:nvPr>
            <p:ph idx="1"/>
          </p:nvPr>
        </p:nvPicPr>
        <p:blipFill rotWithShape="1">
          <a:blip r:embed="rId3"/>
          <a:srcRect t="8273" b="6579"/>
          <a:stretch/>
        </p:blipFill>
        <p:spPr>
          <a:xfrm>
            <a:off x="3877946" y="1985963"/>
            <a:ext cx="7490459" cy="3986212"/>
          </a:xfrm>
        </p:spPr>
      </p:pic>
    </p:spTree>
    <p:extLst>
      <p:ext uri="{BB962C8B-B14F-4D97-AF65-F5344CB8AC3E}">
        <p14:creationId xmlns:p14="http://schemas.microsoft.com/office/powerpoint/2010/main" val="26798362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E5AC-BA00-2232-9448-C256FC4ADA45}"/>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Products Page</a:t>
            </a:r>
            <a:endParaRPr lang="en-US" dirty="0"/>
          </a:p>
        </p:txBody>
      </p:sp>
      <p:pic>
        <p:nvPicPr>
          <p:cNvPr id="5" name="Content Placeholder 4">
            <a:extLst>
              <a:ext uri="{FF2B5EF4-FFF2-40B4-BE49-F238E27FC236}">
                <a16:creationId xmlns:a16="http://schemas.microsoft.com/office/drawing/2014/main" id="{A1CC0123-0DD1-1610-30A9-894872A315D4}"/>
              </a:ext>
            </a:extLst>
          </p:cNvPr>
          <p:cNvPicPr>
            <a:picLocks noGrp="1" noChangeAspect="1"/>
          </p:cNvPicPr>
          <p:nvPr>
            <p:ph idx="1"/>
          </p:nvPr>
        </p:nvPicPr>
        <p:blipFill>
          <a:blip r:embed="rId2"/>
          <a:stretch>
            <a:fillRect/>
          </a:stretch>
        </p:blipFill>
        <p:spPr>
          <a:xfrm>
            <a:off x="3877946" y="1598613"/>
            <a:ext cx="7490459" cy="4681537"/>
          </a:xfrm>
        </p:spPr>
      </p:pic>
    </p:spTree>
    <p:extLst>
      <p:ext uri="{BB962C8B-B14F-4D97-AF65-F5344CB8AC3E}">
        <p14:creationId xmlns:p14="http://schemas.microsoft.com/office/powerpoint/2010/main" val="413765917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E68B-B343-A4D4-CF4B-2B7C27D6C2B9}"/>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Product 1 Details Page</a:t>
            </a:r>
            <a:endParaRPr lang="en-US" dirty="0"/>
          </a:p>
        </p:txBody>
      </p:sp>
      <p:pic>
        <p:nvPicPr>
          <p:cNvPr id="5" name="Content Placeholder 4">
            <a:extLst>
              <a:ext uri="{FF2B5EF4-FFF2-40B4-BE49-F238E27FC236}">
                <a16:creationId xmlns:a16="http://schemas.microsoft.com/office/drawing/2014/main" id="{CD5A2B38-CDE0-73D6-5317-9804E1E4AE2E}"/>
              </a:ext>
            </a:extLst>
          </p:cNvPr>
          <p:cNvPicPr>
            <a:picLocks noGrp="1" noChangeAspect="1"/>
          </p:cNvPicPr>
          <p:nvPr>
            <p:ph idx="1"/>
          </p:nvPr>
        </p:nvPicPr>
        <p:blipFill>
          <a:blip r:embed="rId2"/>
          <a:stretch>
            <a:fillRect/>
          </a:stretch>
        </p:blipFill>
        <p:spPr>
          <a:xfrm>
            <a:off x="3877946" y="1598613"/>
            <a:ext cx="7490459" cy="4681537"/>
          </a:xfrm>
        </p:spPr>
      </p:pic>
    </p:spTree>
    <p:extLst>
      <p:ext uri="{BB962C8B-B14F-4D97-AF65-F5344CB8AC3E}">
        <p14:creationId xmlns:p14="http://schemas.microsoft.com/office/powerpoint/2010/main" val="10795839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DAB6-9956-5DBB-6DDE-21C2F5D8CB19}"/>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Product 1 Checkout Page</a:t>
            </a:r>
            <a:endParaRPr lang="en-US" dirty="0"/>
          </a:p>
        </p:txBody>
      </p:sp>
      <p:pic>
        <p:nvPicPr>
          <p:cNvPr id="5" name="Content Placeholder 4">
            <a:extLst>
              <a:ext uri="{FF2B5EF4-FFF2-40B4-BE49-F238E27FC236}">
                <a16:creationId xmlns:a16="http://schemas.microsoft.com/office/drawing/2014/main" id="{4E520B0C-7206-149C-FE27-AB544F21CF15}"/>
              </a:ext>
            </a:extLst>
          </p:cNvPr>
          <p:cNvPicPr>
            <a:picLocks noGrp="1" noChangeAspect="1"/>
          </p:cNvPicPr>
          <p:nvPr>
            <p:ph idx="1"/>
          </p:nvPr>
        </p:nvPicPr>
        <p:blipFill>
          <a:blip r:embed="rId2"/>
          <a:stretch>
            <a:fillRect/>
          </a:stretch>
        </p:blipFill>
        <p:spPr>
          <a:xfrm>
            <a:off x="3877946" y="1598613"/>
            <a:ext cx="7490459" cy="4681537"/>
          </a:xfrm>
        </p:spPr>
      </p:pic>
    </p:spTree>
    <p:extLst>
      <p:ext uri="{BB962C8B-B14F-4D97-AF65-F5344CB8AC3E}">
        <p14:creationId xmlns:p14="http://schemas.microsoft.com/office/powerpoint/2010/main" val="231344946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DAB6-9956-5DBB-6DDE-21C2F5D8CB19}"/>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Service Page</a:t>
            </a:r>
            <a:endParaRPr lang="en-US" dirty="0"/>
          </a:p>
        </p:txBody>
      </p:sp>
      <p:pic>
        <p:nvPicPr>
          <p:cNvPr id="5" name="Content Placeholder 4">
            <a:extLst>
              <a:ext uri="{FF2B5EF4-FFF2-40B4-BE49-F238E27FC236}">
                <a16:creationId xmlns:a16="http://schemas.microsoft.com/office/drawing/2014/main" id="{4E520B0C-7206-149C-FE27-AB544F21CF15}"/>
              </a:ext>
            </a:extLst>
          </p:cNvPr>
          <p:cNvPicPr>
            <a:picLocks noGrp="1" noChangeAspect="1"/>
          </p:cNvPicPr>
          <p:nvPr>
            <p:ph idx="1"/>
          </p:nvPr>
        </p:nvPicPr>
        <p:blipFill>
          <a:blip r:embed="rId2"/>
          <a:srcRect/>
          <a:stretch/>
        </p:blipFill>
        <p:spPr>
          <a:xfrm>
            <a:off x="3877946" y="1598613"/>
            <a:ext cx="7490459" cy="4230687"/>
          </a:xfrm>
        </p:spPr>
      </p:pic>
    </p:spTree>
    <p:extLst>
      <p:ext uri="{BB962C8B-B14F-4D97-AF65-F5344CB8AC3E}">
        <p14:creationId xmlns:p14="http://schemas.microsoft.com/office/powerpoint/2010/main" val="190213894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CBD9-3499-F6EE-C499-50854C32BCD3}"/>
              </a:ext>
            </a:extLst>
          </p:cNvPr>
          <p:cNvSpPr>
            <a:spLocks noGrp="1"/>
          </p:cNvSpPr>
          <p:nvPr>
            <p:ph type="title"/>
          </p:nvPr>
        </p:nvSpPr>
        <p:spPr/>
        <p:txBody>
          <a:bodyPr>
            <a:normAutofit fontScale="90000"/>
          </a:bodyPr>
          <a:lstStyle/>
          <a:p>
            <a:r>
              <a:rPr lang="en-US" dirty="0"/>
              <a:t>Regular Maintenance</a:t>
            </a:r>
          </a:p>
        </p:txBody>
      </p:sp>
      <p:pic>
        <p:nvPicPr>
          <p:cNvPr id="5" name="Content Placeholder 4">
            <a:extLst>
              <a:ext uri="{FF2B5EF4-FFF2-40B4-BE49-F238E27FC236}">
                <a16:creationId xmlns:a16="http://schemas.microsoft.com/office/drawing/2014/main" id="{B13C4EF8-018E-2D97-725C-4E189BB3EC4E}"/>
              </a:ext>
            </a:extLst>
          </p:cNvPr>
          <p:cNvPicPr>
            <a:picLocks noGrp="1" noChangeAspect="1"/>
          </p:cNvPicPr>
          <p:nvPr>
            <p:ph idx="1"/>
          </p:nvPr>
        </p:nvPicPr>
        <p:blipFill>
          <a:blip r:embed="rId2"/>
          <a:stretch>
            <a:fillRect/>
          </a:stretch>
        </p:blipFill>
        <p:spPr>
          <a:xfrm>
            <a:off x="3652838" y="1908433"/>
            <a:ext cx="7940675" cy="4061896"/>
          </a:xfrm>
        </p:spPr>
      </p:pic>
    </p:spTree>
    <p:extLst>
      <p:ext uri="{BB962C8B-B14F-4D97-AF65-F5344CB8AC3E}">
        <p14:creationId xmlns:p14="http://schemas.microsoft.com/office/powerpoint/2010/main" val="105450765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D013-BEA2-67FE-07A4-748AE8D481BF}"/>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OUTLINE</a:t>
            </a:r>
          </a:p>
        </p:txBody>
      </p:sp>
      <p:sp>
        <p:nvSpPr>
          <p:cNvPr id="3" name="Content Placeholder 2">
            <a:extLst>
              <a:ext uri="{FF2B5EF4-FFF2-40B4-BE49-F238E27FC236}">
                <a16:creationId xmlns:a16="http://schemas.microsoft.com/office/drawing/2014/main" id="{2AC7E580-7A19-9D6C-32A4-CF7DE32BB127}"/>
              </a:ext>
            </a:extLst>
          </p:cNvPr>
          <p:cNvSpPr>
            <a:spLocks noGrp="1"/>
          </p:cNvSpPr>
          <p:nvPr>
            <p:ph idx="1"/>
          </p:nvPr>
        </p:nvSpPr>
        <p:spPr/>
        <p:txBody>
          <a:bodyPr>
            <a:normAutofit fontScale="92500" lnSpcReduction="10000"/>
          </a:bodyPr>
          <a:lstStyle/>
          <a:p>
            <a:pPr>
              <a:buFont typeface="Wingdings" pitchFamily="2" charset="2"/>
              <a:buChar char="Ø"/>
            </a:pPr>
            <a:r>
              <a:rPr lang="en-IN" dirty="0">
                <a:solidFill>
                  <a:schemeClr val="accent2">
                    <a:lumMod val="75000"/>
                  </a:schemeClr>
                </a:solidFill>
                <a:latin typeface="Perpetua" panose="02020502060401020303" pitchFamily="18" charset="77"/>
              </a:rPr>
              <a:t>Introduction</a:t>
            </a:r>
          </a:p>
          <a:p>
            <a:pPr>
              <a:buFont typeface="Wingdings" pitchFamily="2" charset="2"/>
              <a:buChar char="Ø"/>
            </a:pPr>
            <a:r>
              <a:rPr lang="en-IN" dirty="0">
                <a:solidFill>
                  <a:srgbClr val="953735"/>
                </a:solidFill>
                <a:latin typeface="Perpetua" panose="02020502060401020303" pitchFamily="18" charset="77"/>
              </a:rPr>
              <a:t>Existing system</a:t>
            </a:r>
          </a:p>
          <a:p>
            <a:pPr>
              <a:buFont typeface="Wingdings" pitchFamily="2" charset="2"/>
              <a:buChar char="Ø"/>
            </a:pPr>
            <a:r>
              <a:rPr lang="en-IN" dirty="0">
                <a:solidFill>
                  <a:srgbClr val="953735"/>
                </a:solidFill>
                <a:latin typeface="Perpetua" panose="02020502060401020303" pitchFamily="18" charset="77"/>
              </a:rPr>
              <a:t>Project objective</a:t>
            </a:r>
          </a:p>
          <a:p>
            <a:pPr>
              <a:buFont typeface="Wingdings" pitchFamily="2" charset="2"/>
              <a:buChar char="Ø"/>
            </a:pPr>
            <a:r>
              <a:rPr lang="en-IN" dirty="0">
                <a:solidFill>
                  <a:srgbClr val="953735"/>
                </a:solidFill>
                <a:latin typeface="Perpetua" panose="02020502060401020303" pitchFamily="18" charset="77"/>
              </a:rPr>
              <a:t>Scope of the work</a:t>
            </a:r>
          </a:p>
          <a:p>
            <a:pPr>
              <a:buFont typeface="Wingdings" pitchFamily="2" charset="2"/>
              <a:buChar char="Ø"/>
            </a:pPr>
            <a:r>
              <a:rPr lang="en-IN" dirty="0">
                <a:solidFill>
                  <a:srgbClr val="953735"/>
                </a:solidFill>
                <a:latin typeface="Perpetua" panose="02020502060401020303" pitchFamily="18" charset="77"/>
              </a:rPr>
              <a:t>Tools and Technologies</a:t>
            </a:r>
          </a:p>
          <a:p>
            <a:pPr>
              <a:buFont typeface="Wingdings" pitchFamily="2" charset="2"/>
              <a:buChar char="Ø"/>
            </a:pPr>
            <a:r>
              <a:rPr lang="en-IN" dirty="0">
                <a:solidFill>
                  <a:srgbClr val="953735"/>
                </a:solidFill>
                <a:latin typeface="Perpetua" panose="02020502060401020303" pitchFamily="18" charset="77"/>
              </a:rPr>
              <a:t>Er Diagram</a:t>
            </a:r>
          </a:p>
          <a:p>
            <a:pPr>
              <a:buFont typeface="Wingdings" pitchFamily="2" charset="2"/>
              <a:buChar char="Ø"/>
            </a:pPr>
            <a:r>
              <a:rPr lang="en-IN" dirty="0">
                <a:solidFill>
                  <a:srgbClr val="953735"/>
                </a:solidFill>
                <a:latin typeface="Perpetua" panose="02020502060401020303" pitchFamily="18" charset="77"/>
              </a:rPr>
              <a:t>Use Case Diagram</a:t>
            </a:r>
          </a:p>
          <a:p>
            <a:pPr>
              <a:buFont typeface="Wingdings" pitchFamily="2" charset="2"/>
              <a:buChar char="Ø"/>
            </a:pPr>
            <a:r>
              <a:rPr lang="en-IN" dirty="0">
                <a:solidFill>
                  <a:srgbClr val="953735"/>
                </a:solidFill>
                <a:latin typeface="Perpetua" panose="02020502060401020303" pitchFamily="18" charset="77"/>
              </a:rPr>
              <a:t>Data Flow Diagram</a:t>
            </a:r>
          </a:p>
          <a:p>
            <a:endParaRPr lang="en-US" dirty="0"/>
          </a:p>
        </p:txBody>
      </p:sp>
      <p:pic>
        <p:nvPicPr>
          <p:cNvPr id="4" name="Picture 3">
            <a:extLst>
              <a:ext uri="{FF2B5EF4-FFF2-40B4-BE49-F238E27FC236}">
                <a16:creationId xmlns:a16="http://schemas.microsoft.com/office/drawing/2014/main" id="{6C76D9F9-1DB5-E35A-F60D-C5CB27BD647E}"/>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410538011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CBD9-3499-F6EE-C499-50854C32BCD3}"/>
              </a:ext>
            </a:extLst>
          </p:cNvPr>
          <p:cNvSpPr>
            <a:spLocks noGrp="1"/>
          </p:cNvSpPr>
          <p:nvPr>
            <p:ph type="title"/>
          </p:nvPr>
        </p:nvSpPr>
        <p:spPr/>
        <p:txBody>
          <a:bodyPr>
            <a:normAutofit fontScale="90000"/>
          </a:bodyPr>
          <a:lstStyle/>
          <a:p>
            <a:r>
              <a:rPr lang="en-US" dirty="0"/>
              <a:t>Machine Breakdown</a:t>
            </a:r>
          </a:p>
        </p:txBody>
      </p:sp>
      <p:pic>
        <p:nvPicPr>
          <p:cNvPr id="5" name="Content Placeholder 4">
            <a:extLst>
              <a:ext uri="{FF2B5EF4-FFF2-40B4-BE49-F238E27FC236}">
                <a16:creationId xmlns:a16="http://schemas.microsoft.com/office/drawing/2014/main" id="{B13C4EF8-018E-2D97-725C-4E189BB3EC4E}"/>
              </a:ext>
            </a:extLst>
          </p:cNvPr>
          <p:cNvPicPr>
            <a:picLocks noGrp="1" noChangeAspect="1"/>
          </p:cNvPicPr>
          <p:nvPr>
            <p:ph idx="1"/>
          </p:nvPr>
        </p:nvPicPr>
        <p:blipFill>
          <a:blip r:embed="rId2"/>
          <a:srcRect/>
          <a:stretch/>
        </p:blipFill>
        <p:spPr>
          <a:xfrm>
            <a:off x="3652838" y="1908433"/>
            <a:ext cx="7940675" cy="4061896"/>
          </a:xfrm>
        </p:spPr>
      </p:pic>
    </p:spTree>
    <p:extLst>
      <p:ext uri="{BB962C8B-B14F-4D97-AF65-F5344CB8AC3E}">
        <p14:creationId xmlns:p14="http://schemas.microsoft.com/office/powerpoint/2010/main" val="178921599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CBD9-3499-F6EE-C499-50854C32BCD3}"/>
              </a:ext>
            </a:extLst>
          </p:cNvPr>
          <p:cNvSpPr>
            <a:spLocks noGrp="1"/>
          </p:cNvSpPr>
          <p:nvPr>
            <p:ph type="title"/>
          </p:nvPr>
        </p:nvSpPr>
        <p:spPr/>
        <p:txBody>
          <a:bodyPr>
            <a:normAutofit fontScale="90000"/>
          </a:bodyPr>
          <a:lstStyle/>
          <a:p>
            <a:r>
              <a:rPr lang="en-US" dirty="0"/>
              <a:t>Skilled Worker</a:t>
            </a:r>
          </a:p>
        </p:txBody>
      </p:sp>
      <p:pic>
        <p:nvPicPr>
          <p:cNvPr id="5" name="Content Placeholder 4">
            <a:extLst>
              <a:ext uri="{FF2B5EF4-FFF2-40B4-BE49-F238E27FC236}">
                <a16:creationId xmlns:a16="http://schemas.microsoft.com/office/drawing/2014/main" id="{B13C4EF8-018E-2D97-725C-4E189BB3EC4E}"/>
              </a:ext>
            </a:extLst>
          </p:cNvPr>
          <p:cNvPicPr>
            <a:picLocks noGrp="1" noChangeAspect="1"/>
          </p:cNvPicPr>
          <p:nvPr>
            <p:ph idx="1"/>
          </p:nvPr>
        </p:nvPicPr>
        <p:blipFill rotWithShape="1">
          <a:blip r:embed="rId2"/>
          <a:srcRect t="11406" b="7341"/>
          <a:stretch/>
        </p:blipFill>
        <p:spPr>
          <a:xfrm>
            <a:off x="3652838" y="1957389"/>
            <a:ext cx="7940675" cy="3714750"/>
          </a:xfrm>
        </p:spPr>
      </p:pic>
    </p:spTree>
    <p:extLst>
      <p:ext uri="{BB962C8B-B14F-4D97-AF65-F5344CB8AC3E}">
        <p14:creationId xmlns:p14="http://schemas.microsoft.com/office/powerpoint/2010/main" val="4726069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CBD9-3499-F6EE-C499-50854C32BCD3}"/>
              </a:ext>
            </a:extLst>
          </p:cNvPr>
          <p:cNvSpPr>
            <a:spLocks noGrp="1"/>
          </p:cNvSpPr>
          <p:nvPr>
            <p:ph type="title"/>
          </p:nvPr>
        </p:nvSpPr>
        <p:spPr/>
        <p:txBody>
          <a:bodyPr>
            <a:normAutofit fontScale="90000"/>
          </a:bodyPr>
          <a:lstStyle/>
          <a:p>
            <a:r>
              <a:rPr lang="en-US" dirty="0"/>
              <a:t>Admin Panel</a:t>
            </a:r>
          </a:p>
        </p:txBody>
      </p:sp>
      <p:pic>
        <p:nvPicPr>
          <p:cNvPr id="5" name="Content Placeholder 4">
            <a:extLst>
              <a:ext uri="{FF2B5EF4-FFF2-40B4-BE49-F238E27FC236}">
                <a16:creationId xmlns:a16="http://schemas.microsoft.com/office/drawing/2014/main" id="{B13C4EF8-018E-2D97-725C-4E189BB3EC4E}"/>
              </a:ext>
            </a:extLst>
          </p:cNvPr>
          <p:cNvPicPr>
            <a:picLocks noGrp="1" noChangeAspect="1"/>
          </p:cNvPicPr>
          <p:nvPr>
            <p:ph idx="1"/>
          </p:nvPr>
        </p:nvPicPr>
        <p:blipFill>
          <a:blip r:embed="rId2"/>
          <a:srcRect t="12575" b="12575"/>
          <a:stretch/>
        </p:blipFill>
        <p:spPr>
          <a:xfrm>
            <a:off x="3652838" y="1957389"/>
            <a:ext cx="7940675" cy="3714750"/>
          </a:xfrm>
        </p:spPr>
      </p:pic>
    </p:spTree>
    <p:extLst>
      <p:ext uri="{BB962C8B-B14F-4D97-AF65-F5344CB8AC3E}">
        <p14:creationId xmlns:p14="http://schemas.microsoft.com/office/powerpoint/2010/main" val="44339318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190E-30F0-2749-7CA4-4C9E7B094C54}"/>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Advantages</a:t>
            </a:r>
          </a:p>
        </p:txBody>
      </p:sp>
      <p:sp>
        <p:nvSpPr>
          <p:cNvPr id="3" name="Content Placeholder 2">
            <a:extLst>
              <a:ext uri="{FF2B5EF4-FFF2-40B4-BE49-F238E27FC236}">
                <a16:creationId xmlns:a16="http://schemas.microsoft.com/office/drawing/2014/main" id="{B561DA0C-7C9C-D423-89B5-EEC592086FF2}"/>
              </a:ext>
            </a:extLst>
          </p:cNvPr>
          <p:cNvSpPr>
            <a:spLocks noGrp="1"/>
          </p:cNvSpPr>
          <p:nvPr>
            <p:ph idx="1"/>
          </p:nvPr>
        </p:nvSpPr>
        <p:spPr/>
        <p:txBody>
          <a:bodyPr>
            <a:normAutofit/>
          </a:bodyPr>
          <a:lstStyle/>
          <a:p>
            <a:pPr>
              <a:buFont typeface="Wingdings" pitchFamily="2" charset="2"/>
              <a:buChar char="Ø"/>
            </a:pPr>
            <a:r>
              <a:rPr lang="en-US" sz="2900" dirty="0">
                <a:solidFill>
                  <a:srgbClr val="953735"/>
                </a:solidFill>
                <a:latin typeface="Perpetua" panose="02020502060401020303" pitchFamily="18" charset="77"/>
              </a:rPr>
              <a:t>We Provide Employment to Skilled Workers </a:t>
            </a:r>
          </a:p>
          <a:p>
            <a:pPr>
              <a:buFont typeface="Wingdings" pitchFamily="2" charset="2"/>
              <a:buChar char="Ø"/>
            </a:pPr>
            <a:r>
              <a:rPr lang="en-US" sz="2900" dirty="0">
                <a:solidFill>
                  <a:srgbClr val="953735"/>
                </a:solidFill>
                <a:latin typeface="Perpetua" panose="02020502060401020303" pitchFamily="18" charset="77"/>
              </a:rPr>
              <a:t> </a:t>
            </a:r>
            <a:r>
              <a:rPr lang="en-IN" sz="2900" dirty="0">
                <a:solidFill>
                  <a:srgbClr val="953735"/>
                </a:solidFill>
                <a:latin typeface="Perpetua" panose="02020502060401020303" pitchFamily="18" charset="77"/>
              </a:rPr>
              <a:t>Provides a services for repairing persons for machine breakdown</a:t>
            </a:r>
          </a:p>
          <a:p>
            <a:pPr>
              <a:buFont typeface="Wingdings" pitchFamily="2" charset="2"/>
              <a:buChar char="Ø"/>
            </a:pPr>
            <a:r>
              <a:rPr lang="en-IN" sz="2900" dirty="0">
                <a:solidFill>
                  <a:srgbClr val="953735"/>
                </a:solidFill>
                <a:latin typeface="Perpetua" panose="02020502060401020303" pitchFamily="18" charset="77"/>
              </a:rPr>
              <a:t>We Provide fast solution of any problem related to Dimond industry.</a:t>
            </a:r>
          </a:p>
          <a:p>
            <a:pPr>
              <a:buFont typeface="Wingdings" pitchFamily="2" charset="2"/>
              <a:buChar char="Ø"/>
            </a:pPr>
            <a:r>
              <a:rPr lang="en-IN" sz="2900" dirty="0">
                <a:solidFill>
                  <a:srgbClr val="953735"/>
                </a:solidFill>
                <a:latin typeface="Perpetua" panose="02020502060401020303" pitchFamily="18" charset="77"/>
              </a:rPr>
              <a:t> </a:t>
            </a:r>
            <a:r>
              <a:rPr lang="en-IN" sz="3200" dirty="0">
                <a:solidFill>
                  <a:srgbClr val="953735"/>
                </a:solidFill>
                <a:latin typeface="Perpetua" panose="02020502060401020303" pitchFamily="18" charset="77"/>
              </a:rPr>
              <a:t>We provide all facilities in a one single click system. </a:t>
            </a:r>
          </a:p>
          <a:p>
            <a:pPr>
              <a:buFont typeface="Wingdings" pitchFamily="2" charset="2"/>
              <a:buChar char="Ø"/>
            </a:pPr>
            <a:endParaRPr lang="en-IN" sz="2900" dirty="0">
              <a:solidFill>
                <a:srgbClr val="953735"/>
              </a:solidFill>
              <a:latin typeface="Perpetua" panose="02020502060401020303" pitchFamily="18" charset="77"/>
            </a:endParaRPr>
          </a:p>
          <a:p>
            <a:pPr>
              <a:buFont typeface="Wingdings" pitchFamily="2" charset="2"/>
              <a:buChar char="Ø"/>
            </a:pPr>
            <a:endParaRPr lang="en-IN" sz="3200" dirty="0">
              <a:solidFill>
                <a:srgbClr val="953735"/>
              </a:solidFill>
              <a:latin typeface="Perpetua" panose="02020502060401020303" pitchFamily="18" charset="77"/>
            </a:endParaRPr>
          </a:p>
          <a:p>
            <a:pPr>
              <a:buFont typeface="Wingdings" pitchFamily="2" charset="2"/>
              <a:buChar char="Ø"/>
            </a:pPr>
            <a:endParaRPr lang="en-US" sz="2900" dirty="0">
              <a:solidFill>
                <a:srgbClr val="953735"/>
              </a:solidFill>
              <a:latin typeface="Perpetua" panose="02020502060401020303" pitchFamily="18" charset="77"/>
            </a:endParaRPr>
          </a:p>
        </p:txBody>
      </p:sp>
      <p:pic>
        <p:nvPicPr>
          <p:cNvPr id="4" name="Picture 3">
            <a:extLst>
              <a:ext uri="{FF2B5EF4-FFF2-40B4-BE49-F238E27FC236}">
                <a16:creationId xmlns:a16="http://schemas.microsoft.com/office/drawing/2014/main" id="{FE2EE4E1-1825-E25E-D23F-E516463C3F1C}"/>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375743752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2B84-4788-3D34-2DC0-ADA2B2BDA2CA}"/>
              </a:ext>
            </a:extLst>
          </p:cNvPr>
          <p:cNvSpPr>
            <a:spLocks noGrp="1"/>
          </p:cNvSpPr>
          <p:nvPr>
            <p:ph type="title"/>
          </p:nvPr>
        </p:nvSpPr>
        <p:spPr>
          <a:xfrm>
            <a:off x="3317441" y="227987"/>
            <a:ext cx="7940660" cy="763525"/>
          </a:xfrm>
        </p:spPr>
        <p:txBody>
          <a:bodyPr>
            <a:normAutofit fontScale="90000"/>
          </a:bodyPr>
          <a:lstStyle/>
          <a:p>
            <a:r>
              <a:rPr lang="en-US" dirty="0">
                <a:latin typeface="ACADEMY ENGRAVED LET PLAIN:1.0" panose="02000000000000000000" pitchFamily="2" charset="0"/>
              </a:rPr>
              <a:t>References </a:t>
            </a:r>
          </a:p>
        </p:txBody>
      </p:sp>
      <p:pic>
        <p:nvPicPr>
          <p:cNvPr id="5" name="Content Placeholder 4">
            <a:hlinkClick r:id="rId2"/>
            <a:extLst>
              <a:ext uri="{FF2B5EF4-FFF2-40B4-BE49-F238E27FC236}">
                <a16:creationId xmlns:a16="http://schemas.microsoft.com/office/drawing/2014/main" id="{AA1B7CCE-D3C6-061C-C4F0-A4EB77C67A7D}"/>
              </a:ext>
            </a:extLst>
          </p:cNvPr>
          <p:cNvPicPr>
            <a:picLocks noGrp="1" noChangeAspect="1"/>
          </p:cNvPicPr>
          <p:nvPr>
            <p:ph idx="1"/>
          </p:nvPr>
        </p:nvPicPr>
        <p:blipFill>
          <a:blip r:embed="rId3"/>
          <a:stretch>
            <a:fillRect/>
          </a:stretch>
        </p:blipFill>
        <p:spPr>
          <a:xfrm>
            <a:off x="6326608" y="1598613"/>
            <a:ext cx="2593133" cy="4392611"/>
          </a:xfrm>
        </p:spPr>
      </p:pic>
      <p:pic>
        <p:nvPicPr>
          <p:cNvPr id="7" name="Picture 6">
            <a:hlinkClick r:id="rId2"/>
            <a:extLst>
              <a:ext uri="{FF2B5EF4-FFF2-40B4-BE49-F238E27FC236}">
                <a16:creationId xmlns:a16="http://schemas.microsoft.com/office/drawing/2014/main" id="{7CAC11AD-90EA-41C7-A547-50D27B0960B2}"/>
              </a:ext>
            </a:extLst>
          </p:cNvPr>
          <p:cNvPicPr>
            <a:picLocks noChangeAspect="1"/>
          </p:cNvPicPr>
          <p:nvPr/>
        </p:nvPicPr>
        <p:blipFill>
          <a:blip r:embed="rId4"/>
          <a:stretch>
            <a:fillRect/>
          </a:stretch>
        </p:blipFill>
        <p:spPr>
          <a:xfrm>
            <a:off x="9150350" y="1630958"/>
            <a:ext cx="2836908" cy="4392611"/>
          </a:xfrm>
          <a:prstGeom prst="rect">
            <a:avLst/>
          </a:prstGeom>
        </p:spPr>
      </p:pic>
      <p:pic>
        <p:nvPicPr>
          <p:cNvPr id="9" name="Picture 8">
            <a:hlinkClick r:id="rId5"/>
            <a:extLst>
              <a:ext uri="{FF2B5EF4-FFF2-40B4-BE49-F238E27FC236}">
                <a16:creationId xmlns:a16="http://schemas.microsoft.com/office/drawing/2014/main" id="{C51162A6-236D-D1C8-6991-C708F78062E2}"/>
              </a:ext>
            </a:extLst>
          </p:cNvPr>
          <p:cNvPicPr>
            <a:picLocks noChangeAspect="1"/>
          </p:cNvPicPr>
          <p:nvPr/>
        </p:nvPicPr>
        <p:blipFill>
          <a:blip r:embed="rId6"/>
          <a:stretch>
            <a:fillRect/>
          </a:stretch>
        </p:blipFill>
        <p:spPr>
          <a:xfrm>
            <a:off x="3492356" y="1598613"/>
            <a:ext cx="2593133" cy="4392611"/>
          </a:xfrm>
          <a:prstGeom prst="rect">
            <a:avLst/>
          </a:prstGeom>
        </p:spPr>
      </p:pic>
      <p:pic>
        <p:nvPicPr>
          <p:cNvPr id="3" name="Picture 2">
            <a:extLst>
              <a:ext uri="{FF2B5EF4-FFF2-40B4-BE49-F238E27FC236}">
                <a16:creationId xmlns:a16="http://schemas.microsoft.com/office/drawing/2014/main" id="{C163330C-CE76-ACE8-779F-4F22FBAA7E9F}"/>
              </a:ext>
            </a:extLst>
          </p:cNvPr>
          <p:cNvPicPr>
            <a:picLocks noChangeAspect="1"/>
          </p:cNvPicPr>
          <p:nvPr/>
        </p:nvPicPr>
        <p:blipFill>
          <a:blip r:embed="rId7"/>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371023287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8B1D-68E0-EC02-7624-6C1F88656F58}"/>
              </a:ext>
            </a:extLst>
          </p:cNvPr>
          <p:cNvSpPr>
            <a:spLocks noGrp="1"/>
          </p:cNvSpPr>
          <p:nvPr>
            <p:ph type="title"/>
          </p:nvPr>
        </p:nvSpPr>
        <p:spPr/>
        <p:txBody>
          <a:bodyPr>
            <a:normAutofit fontScale="90000"/>
          </a:bodyPr>
          <a:lstStyle/>
          <a:p>
            <a:r>
              <a:rPr lang="en-US" dirty="0">
                <a:latin typeface="ACADEMY ENGRAVED LET PLAIN:1.0" panose="02000000000000000000" pitchFamily="2" charset="0"/>
              </a:rPr>
              <a:t>Reference                    </a:t>
            </a:r>
          </a:p>
        </p:txBody>
      </p:sp>
      <p:sp>
        <p:nvSpPr>
          <p:cNvPr id="3" name="Content Placeholder 2">
            <a:extLst>
              <a:ext uri="{FF2B5EF4-FFF2-40B4-BE49-F238E27FC236}">
                <a16:creationId xmlns:a16="http://schemas.microsoft.com/office/drawing/2014/main" id="{BF03E2E3-8504-10B7-4F5F-2FFA3E697F91}"/>
              </a:ext>
            </a:extLst>
          </p:cNvPr>
          <p:cNvSpPr>
            <a:spLocks noGrp="1"/>
          </p:cNvSpPr>
          <p:nvPr>
            <p:ph idx="1"/>
          </p:nvPr>
        </p:nvSpPr>
        <p:spPr/>
        <p:txBody>
          <a:bodyPr>
            <a:normAutofit/>
          </a:bodyPr>
          <a:lstStyle/>
          <a:p>
            <a:pPr algn="just">
              <a:buFont typeface="Wingdings" pitchFamily="2" charset="2"/>
              <a:buChar char="Ø"/>
            </a:pPr>
            <a:r>
              <a:rPr lang="en-US" sz="2900" dirty="0">
                <a:solidFill>
                  <a:srgbClr val="953735"/>
                </a:solidFill>
                <a:latin typeface="Perpetua" panose="02020502060401020303" pitchFamily="18" charset="77"/>
                <a:hlinkClick r:id="rId2"/>
              </a:rPr>
              <a:t>https://www.sltl.com</a:t>
            </a:r>
            <a:endParaRPr lang="en-US" sz="2900" dirty="0">
              <a:solidFill>
                <a:srgbClr val="953735"/>
              </a:solidFill>
              <a:latin typeface="Perpetua" panose="02020502060401020303" pitchFamily="18" charset="77"/>
            </a:endParaRPr>
          </a:p>
          <a:p>
            <a:pPr algn="just">
              <a:buFont typeface="Wingdings" pitchFamily="2" charset="2"/>
              <a:buChar char="Ø"/>
            </a:pPr>
            <a:r>
              <a:rPr lang="en-US" sz="2900" dirty="0">
                <a:solidFill>
                  <a:srgbClr val="953735"/>
                </a:solidFill>
                <a:latin typeface="Perpetua" panose="02020502060401020303" pitchFamily="18" charset="77"/>
                <a:hlinkClick r:id="rId3"/>
              </a:rPr>
              <a:t>https://www.lasertechnologies.co.in</a:t>
            </a:r>
            <a:endParaRPr lang="en-US" sz="2900" dirty="0">
              <a:solidFill>
                <a:srgbClr val="953735"/>
              </a:solidFill>
              <a:latin typeface="Perpetua" panose="02020502060401020303" pitchFamily="18" charset="77"/>
            </a:endParaRPr>
          </a:p>
          <a:p>
            <a:pPr algn="just">
              <a:buFont typeface="Wingdings" pitchFamily="2" charset="2"/>
              <a:buChar char="Ø"/>
            </a:pPr>
            <a:r>
              <a:rPr lang="en-US" sz="2900" dirty="0">
                <a:solidFill>
                  <a:srgbClr val="953735"/>
                </a:solidFill>
                <a:latin typeface="Perpetua" panose="02020502060401020303" pitchFamily="18" charset="77"/>
                <a:hlinkClick r:id="rId4"/>
              </a:rPr>
              <a:t>https://www.mtechlasersolution.com/</a:t>
            </a:r>
            <a:endParaRPr lang="en-US" sz="2900" dirty="0">
              <a:solidFill>
                <a:srgbClr val="953735"/>
              </a:solidFill>
              <a:latin typeface="Perpetua" panose="02020502060401020303" pitchFamily="18" charset="77"/>
            </a:endParaRPr>
          </a:p>
          <a:p>
            <a:pPr algn="just">
              <a:buFont typeface="Wingdings" pitchFamily="2" charset="2"/>
              <a:buChar char="Ø"/>
            </a:pPr>
            <a:r>
              <a:rPr lang="en-US" sz="2900" dirty="0">
                <a:solidFill>
                  <a:srgbClr val="953735"/>
                </a:solidFill>
                <a:latin typeface="Perpetua" panose="02020502060401020303" pitchFamily="18" charset="77"/>
                <a:hlinkClick r:id="rId5"/>
              </a:rPr>
              <a:t>https://draw.io</a:t>
            </a:r>
            <a:endParaRPr lang="en-US" sz="2900" dirty="0">
              <a:solidFill>
                <a:srgbClr val="953735"/>
              </a:solidFill>
              <a:latin typeface="Perpetua" panose="02020502060401020303" pitchFamily="18" charset="77"/>
            </a:endParaRPr>
          </a:p>
          <a:p>
            <a:pPr algn="just">
              <a:buFont typeface="Wingdings" pitchFamily="2" charset="2"/>
              <a:buChar char="Ø"/>
            </a:pPr>
            <a:r>
              <a:rPr lang="en-US" sz="2900" dirty="0">
                <a:solidFill>
                  <a:srgbClr val="953735"/>
                </a:solidFill>
                <a:latin typeface="Perpetua" panose="02020502060401020303" pitchFamily="18" charset="77"/>
                <a:hlinkClick r:id="rId6"/>
              </a:rPr>
              <a:t>https://erdplus.com/</a:t>
            </a:r>
            <a:endParaRPr lang="en-US" sz="2900" dirty="0">
              <a:solidFill>
                <a:srgbClr val="953735"/>
              </a:solidFill>
              <a:latin typeface="Perpetua" panose="02020502060401020303" pitchFamily="18" charset="77"/>
            </a:endParaRPr>
          </a:p>
        </p:txBody>
      </p:sp>
      <p:pic>
        <p:nvPicPr>
          <p:cNvPr id="4" name="Picture 3">
            <a:extLst>
              <a:ext uri="{FF2B5EF4-FFF2-40B4-BE49-F238E27FC236}">
                <a16:creationId xmlns:a16="http://schemas.microsoft.com/office/drawing/2014/main" id="{8EC6D86C-5E16-6E31-60AD-16BC6A59E7DA}"/>
              </a:ext>
            </a:extLst>
          </p:cNvPr>
          <p:cNvPicPr>
            <a:picLocks noChangeAspect="1"/>
          </p:cNvPicPr>
          <p:nvPr/>
        </p:nvPicPr>
        <p:blipFill>
          <a:blip r:embed="rId7"/>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1026347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0029-8CB1-1FCE-06A8-69C6980EF0A5}"/>
              </a:ext>
            </a:extLst>
          </p:cNvPr>
          <p:cNvSpPr>
            <a:spLocks noGrp="1"/>
          </p:cNvSpPr>
          <p:nvPr>
            <p:ph type="ctrTitle"/>
          </p:nvPr>
        </p:nvSpPr>
        <p:spPr>
          <a:xfrm>
            <a:off x="-102920" y="5559755"/>
            <a:ext cx="12397839" cy="871622"/>
          </a:xfrm>
        </p:spPr>
        <p:txBody>
          <a:bodyPr>
            <a:noAutofit/>
          </a:bodyPr>
          <a:lstStyle/>
          <a:p>
            <a:pPr algn="ctr"/>
            <a:r>
              <a:rPr lang="en-US" dirty="0">
                <a:latin typeface="Perpetua" panose="02020502060401020303" pitchFamily="18" charset="77"/>
              </a:rPr>
              <a:t>Thank You </a:t>
            </a:r>
            <a:r>
              <a:rPr lang="en-US" dirty="0">
                <a:latin typeface="Perpetua" panose="02020502060401020303" pitchFamily="18" charset="77"/>
                <a:sym typeface="Wingdings" pitchFamily="2" charset="2"/>
              </a:rPr>
              <a:t></a:t>
            </a:r>
            <a:br>
              <a:rPr lang="en-US" dirty="0">
                <a:latin typeface="Perpetua" panose="02020502060401020303" pitchFamily="18" charset="77"/>
                <a:sym typeface="Wingdings" pitchFamily="2" charset="2"/>
              </a:rPr>
            </a:br>
            <a:endParaRPr lang="en-US" dirty="0">
              <a:latin typeface="Perpetua" panose="02020502060401020303" pitchFamily="18" charset="77"/>
            </a:endParaRPr>
          </a:p>
        </p:txBody>
      </p:sp>
    </p:spTree>
    <p:extLst>
      <p:ext uri="{BB962C8B-B14F-4D97-AF65-F5344CB8AC3E}">
        <p14:creationId xmlns:p14="http://schemas.microsoft.com/office/powerpoint/2010/main" val="12650919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D1DC-1660-C8FA-8C4E-D82B9A4AB649}"/>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OUTLINE		</a:t>
            </a:r>
            <a:r>
              <a:rPr lang="en-US" b="1">
                <a:latin typeface="ACADEMY ENGRAVED LET PLAIN:1.0" panose="02000000000000000000" pitchFamily="2" charset="0"/>
              </a:rPr>
              <a:t>	Contd.</a:t>
            </a:r>
            <a:endParaRPr lang="en-US" dirty="0"/>
          </a:p>
        </p:txBody>
      </p:sp>
      <p:sp>
        <p:nvSpPr>
          <p:cNvPr id="3" name="Content Placeholder 2">
            <a:extLst>
              <a:ext uri="{FF2B5EF4-FFF2-40B4-BE49-F238E27FC236}">
                <a16:creationId xmlns:a16="http://schemas.microsoft.com/office/drawing/2014/main" id="{D05E1608-ACC6-B663-CFE2-5A9514C693C5}"/>
              </a:ext>
            </a:extLst>
          </p:cNvPr>
          <p:cNvSpPr>
            <a:spLocks noGrp="1"/>
          </p:cNvSpPr>
          <p:nvPr>
            <p:ph idx="1"/>
          </p:nvPr>
        </p:nvSpPr>
        <p:spPr/>
        <p:txBody>
          <a:bodyPr>
            <a:normAutofit lnSpcReduction="10000"/>
          </a:bodyPr>
          <a:lstStyle/>
          <a:p>
            <a:pPr>
              <a:buFont typeface="Wingdings" pitchFamily="2" charset="2"/>
              <a:buChar char="Ø"/>
            </a:pPr>
            <a:r>
              <a:rPr lang="en-IN" dirty="0">
                <a:solidFill>
                  <a:srgbClr val="953735"/>
                </a:solidFill>
                <a:latin typeface="Perpetua" panose="02020502060401020303" pitchFamily="18" charset="77"/>
              </a:rPr>
              <a:t>Home Page</a:t>
            </a:r>
          </a:p>
          <a:p>
            <a:pPr>
              <a:buFont typeface="Wingdings" pitchFamily="2" charset="2"/>
              <a:buChar char="Ø"/>
            </a:pPr>
            <a:r>
              <a:rPr lang="en-IN" dirty="0">
                <a:solidFill>
                  <a:srgbClr val="953735"/>
                </a:solidFill>
                <a:latin typeface="Perpetua" panose="02020502060401020303" pitchFamily="18" charset="77"/>
              </a:rPr>
              <a:t>Login Page</a:t>
            </a:r>
          </a:p>
          <a:p>
            <a:pPr>
              <a:buFont typeface="Wingdings" pitchFamily="2" charset="2"/>
              <a:buChar char="Ø"/>
            </a:pPr>
            <a:r>
              <a:rPr lang="en-IN" dirty="0">
                <a:solidFill>
                  <a:srgbClr val="953735"/>
                </a:solidFill>
                <a:latin typeface="Perpetua" panose="02020502060401020303" pitchFamily="18" charset="77"/>
              </a:rPr>
              <a:t>Registration page</a:t>
            </a:r>
          </a:p>
          <a:p>
            <a:pPr>
              <a:buFont typeface="Wingdings" pitchFamily="2" charset="2"/>
              <a:buChar char="Ø"/>
            </a:pPr>
            <a:r>
              <a:rPr lang="en-IN" dirty="0">
                <a:solidFill>
                  <a:srgbClr val="953735"/>
                </a:solidFill>
                <a:latin typeface="Perpetua" panose="02020502060401020303" pitchFamily="18" charset="77"/>
              </a:rPr>
              <a:t>Database Table</a:t>
            </a:r>
          </a:p>
          <a:p>
            <a:pPr>
              <a:buFont typeface="Wingdings" pitchFamily="2" charset="2"/>
              <a:buChar char="Ø"/>
            </a:pPr>
            <a:r>
              <a:rPr lang="en-IN" dirty="0">
                <a:solidFill>
                  <a:srgbClr val="953735"/>
                </a:solidFill>
                <a:latin typeface="Perpetua" panose="02020502060401020303" pitchFamily="18" charset="77"/>
              </a:rPr>
              <a:t>Product Page</a:t>
            </a:r>
          </a:p>
          <a:p>
            <a:pPr>
              <a:buFont typeface="Wingdings" pitchFamily="2" charset="2"/>
              <a:buChar char="Ø"/>
            </a:pPr>
            <a:r>
              <a:rPr lang="en-IN" dirty="0">
                <a:solidFill>
                  <a:srgbClr val="953735"/>
                </a:solidFill>
                <a:latin typeface="Perpetua" panose="02020502060401020303" pitchFamily="18" charset="77"/>
              </a:rPr>
              <a:t>Product 1Detail</a:t>
            </a:r>
          </a:p>
          <a:p>
            <a:pPr>
              <a:buFont typeface="Wingdings" pitchFamily="2" charset="2"/>
              <a:buChar char="Ø"/>
            </a:pPr>
            <a:r>
              <a:rPr lang="en-IN" dirty="0">
                <a:solidFill>
                  <a:srgbClr val="953735"/>
                </a:solidFill>
                <a:latin typeface="Perpetua" panose="02020502060401020303" pitchFamily="18" charset="77"/>
              </a:rPr>
              <a:t>Product 1 checkout</a:t>
            </a:r>
          </a:p>
          <a:p>
            <a:endParaRPr lang="en-US" dirty="0"/>
          </a:p>
        </p:txBody>
      </p:sp>
    </p:spTree>
    <p:extLst>
      <p:ext uri="{BB962C8B-B14F-4D97-AF65-F5344CB8AC3E}">
        <p14:creationId xmlns:p14="http://schemas.microsoft.com/office/powerpoint/2010/main" val="25092585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D1DC-1660-C8FA-8C4E-D82B9A4AB649}"/>
              </a:ext>
            </a:extLst>
          </p:cNvPr>
          <p:cNvSpPr>
            <a:spLocks noGrp="1"/>
          </p:cNvSpPr>
          <p:nvPr>
            <p:ph type="title"/>
          </p:nvPr>
        </p:nvSpPr>
        <p:spPr/>
        <p:txBody>
          <a:bodyPr>
            <a:normAutofit fontScale="90000"/>
          </a:bodyPr>
          <a:lstStyle/>
          <a:p>
            <a:r>
              <a:rPr lang="en-US" b="1" dirty="0">
                <a:latin typeface="ACADEMY ENGRAVED LET PLAIN:1.0" panose="02000000000000000000" pitchFamily="2" charset="0"/>
              </a:rPr>
              <a:t>OUTLINE		</a:t>
            </a:r>
            <a:r>
              <a:rPr lang="en-US" b="1">
                <a:latin typeface="ACADEMY ENGRAVED LET PLAIN:1.0" panose="02000000000000000000" pitchFamily="2" charset="0"/>
              </a:rPr>
              <a:t>	Contd.</a:t>
            </a:r>
            <a:endParaRPr lang="en-US" dirty="0"/>
          </a:p>
        </p:txBody>
      </p:sp>
      <p:sp>
        <p:nvSpPr>
          <p:cNvPr id="3" name="Content Placeholder 2">
            <a:extLst>
              <a:ext uri="{FF2B5EF4-FFF2-40B4-BE49-F238E27FC236}">
                <a16:creationId xmlns:a16="http://schemas.microsoft.com/office/drawing/2014/main" id="{D05E1608-ACC6-B663-CFE2-5A9514C693C5}"/>
              </a:ext>
            </a:extLst>
          </p:cNvPr>
          <p:cNvSpPr>
            <a:spLocks noGrp="1"/>
          </p:cNvSpPr>
          <p:nvPr>
            <p:ph idx="1"/>
          </p:nvPr>
        </p:nvSpPr>
        <p:spPr/>
        <p:txBody>
          <a:bodyPr>
            <a:normAutofit/>
          </a:bodyPr>
          <a:lstStyle/>
          <a:p>
            <a:pPr>
              <a:buFont typeface="Wingdings" pitchFamily="2" charset="2"/>
              <a:buChar char="Ø"/>
            </a:pPr>
            <a:r>
              <a:rPr lang="en-IN" dirty="0">
                <a:solidFill>
                  <a:srgbClr val="953735"/>
                </a:solidFill>
                <a:latin typeface="Perpetua" panose="02020502060401020303" pitchFamily="18" charset="77"/>
              </a:rPr>
              <a:t>Service Page</a:t>
            </a:r>
          </a:p>
          <a:p>
            <a:pPr>
              <a:buFont typeface="Wingdings" pitchFamily="2" charset="2"/>
              <a:buChar char="Ø"/>
            </a:pPr>
            <a:r>
              <a:rPr lang="en-IN">
                <a:solidFill>
                  <a:srgbClr val="953735"/>
                </a:solidFill>
                <a:latin typeface="Perpetua" panose="02020502060401020303" pitchFamily="18" charset="77"/>
              </a:rPr>
              <a:t>Regular Maintenance</a:t>
            </a:r>
          </a:p>
          <a:p>
            <a:pPr>
              <a:buFont typeface="Wingdings" pitchFamily="2" charset="2"/>
              <a:buChar char="Ø"/>
            </a:pPr>
            <a:r>
              <a:rPr lang="en-IN" dirty="0">
                <a:solidFill>
                  <a:srgbClr val="953735"/>
                </a:solidFill>
                <a:latin typeface="Perpetua" panose="02020502060401020303" pitchFamily="18" charset="77"/>
              </a:rPr>
              <a:t>Machine Breakdown</a:t>
            </a:r>
          </a:p>
          <a:p>
            <a:pPr>
              <a:buFont typeface="Wingdings" pitchFamily="2" charset="2"/>
              <a:buChar char="Ø"/>
            </a:pPr>
            <a:r>
              <a:rPr lang="en-IN" dirty="0">
                <a:solidFill>
                  <a:srgbClr val="953735"/>
                </a:solidFill>
                <a:latin typeface="Perpetua" panose="02020502060401020303" pitchFamily="18" charset="77"/>
              </a:rPr>
              <a:t>Skilled Worker</a:t>
            </a:r>
          </a:p>
          <a:p>
            <a:pPr>
              <a:buFont typeface="Wingdings" pitchFamily="2" charset="2"/>
              <a:buChar char="Ø"/>
            </a:pPr>
            <a:r>
              <a:rPr lang="en-IN" dirty="0">
                <a:solidFill>
                  <a:srgbClr val="953735"/>
                </a:solidFill>
                <a:latin typeface="Perpetua" panose="02020502060401020303" pitchFamily="18" charset="77"/>
              </a:rPr>
              <a:t>Admin Panel</a:t>
            </a:r>
          </a:p>
          <a:p>
            <a:pPr>
              <a:buFont typeface="Wingdings" pitchFamily="2" charset="2"/>
              <a:buChar char="Ø"/>
            </a:pPr>
            <a:r>
              <a:rPr lang="en-IN" dirty="0">
                <a:solidFill>
                  <a:srgbClr val="953735"/>
                </a:solidFill>
                <a:latin typeface="Perpetua" panose="02020502060401020303" pitchFamily="18" charset="77"/>
              </a:rPr>
              <a:t>Reference</a:t>
            </a:r>
          </a:p>
          <a:p>
            <a:endParaRPr lang="en-US" dirty="0"/>
          </a:p>
        </p:txBody>
      </p:sp>
    </p:spTree>
    <p:extLst>
      <p:ext uri="{BB962C8B-B14F-4D97-AF65-F5344CB8AC3E}">
        <p14:creationId xmlns:p14="http://schemas.microsoft.com/office/powerpoint/2010/main" val="54176210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AC6C6-9A78-31C4-4A69-8AEACB383F5D}"/>
              </a:ext>
            </a:extLst>
          </p:cNvPr>
          <p:cNvSpPr>
            <a:spLocks noGrp="1"/>
          </p:cNvSpPr>
          <p:nvPr>
            <p:ph type="title"/>
          </p:nvPr>
        </p:nvSpPr>
        <p:spPr/>
        <p:txBody>
          <a:bodyPr>
            <a:normAutofit fontScale="90000"/>
          </a:bodyPr>
          <a:lstStyle/>
          <a:p>
            <a:r>
              <a:rPr lang="en-US" dirty="0">
                <a:latin typeface="ACADEMY ENGRAVED LET PLAIN:1.0" panose="02000000000000000000" pitchFamily="2" charset="0"/>
              </a:rPr>
              <a:t>Introduction</a:t>
            </a:r>
            <a:br>
              <a:rPr lang="en-US" dirty="0">
                <a:latin typeface="ACADEMY ENGRAVED LET PLAIN:1.0" panose="02000000000000000000" pitchFamily="2" charset="0"/>
              </a:rPr>
            </a:br>
            <a:endParaRPr lang="en-US" dirty="0">
              <a:latin typeface="ACADEMY ENGRAVED LET PLAIN:1.0" panose="02000000000000000000" pitchFamily="2" charset="0"/>
            </a:endParaRPr>
          </a:p>
        </p:txBody>
      </p:sp>
      <p:sp>
        <p:nvSpPr>
          <p:cNvPr id="3" name="Content Placeholder 2">
            <a:extLst>
              <a:ext uri="{FF2B5EF4-FFF2-40B4-BE49-F238E27FC236}">
                <a16:creationId xmlns:a16="http://schemas.microsoft.com/office/drawing/2014/main" id="{A261C492-3E72-E80C-7043-C29A5F79964D}"/>
              </a:ext>
            </a:extLst>
          </p:cNvPr>
          <p:cNvSpPr>
            <a:spLocks noGrp="1"/>
          </p:cNvSpPr>
          <p:nvPr>
            <p:ph idx="1"/>
          </p:nvPr>
        </p:nvSpPr>
        <p:spPr/>
        <p:txBody>
          <a:bodyPr>
            <a:noAutofit/>
          </a:bodyPr>
          <a:lstStyle/>
          <a:p>
            <a:pPr>
              <a:buFont typeface="Wingdings" pitchFamily="2" charset="2"/>
              <a:buChar char="Ø"/>
            </a:pPr>
            <a:r>
              <a:rPr lang="en-IN" sz="2900" dirty="0">
                <a:solidFill>
                  <a:srgbClr val="953735"/>
                </a:solidFill>
                <a:latin typeface="Perpetua" panose="02020502060401020303" pitchFamily="18" charset="77"/>
              </a:rPr>
              <a:t>Dimond industry service centre might be very less. Unfortunately, the older version of this system used manual guideline which can lead to unsorted task for repairs.</a:t>
            </a:r>
          </a:p>
          <a:p>
            <a:pPr>
              <a:buFont typeface="Wingdings" pitchFamily="2" charset="2"/>
              <a:buChar char="Ø"/>
            </a:pPr>
            <a:r>
              <a:rPr lang="en-IN" sz="2900" dirty="0">
                <a:solidFill>
                  <a:srgbClr val="953735"/>
                </a:solidFill>
                <a:latin typeface="Perpetua" panose="02020502060401020303" pitchFamily="18" charset="77"/>
              </a:rPr>
              <a:t> Staff also will not have enough hands to handle many customers at the same time. Thus, with the existing of industrial Service System Using Priority Scheduling, Dimond Industry service centre management can be managed easily.</a:t>
            </a:r>
          </a:p>
          <a:p>
            <a:pPr>
              <a:buFont typeface="Wingdings" pitchFamily="2" charset="2"/>
              <a:buChar char="Ø"/>
            </a:pPr>
            <a:endParaRPr lang="en-US" sz="2900" dirty="0">
              <a:solidFill>
                <a:srgbClr val="953735"/>
              </a:solidFill>
              <a:latin typeface="Perpetua" panose="02020502060401020303" pitchFamily="18" charset="77"/>
            </a:endParaRPr>
          </a:p>
        </p:txBody>
      </p:sp>
      <p:pic>
        <p:nvPicPr>
          <p:cNvPr id="4" name="Picture 3">
            <a:extLst>
              <a:ext uri="{FF2B5EF4-FFF2-40B4-BE49-F238E27FC236}">
                <a16:creationId xmlns:a16="http://schemas.microsoft.com/office/drawing/2014/main" id="{15B4D009-2891-5601-5919-DD9307FD9B51}"/>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209318386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829A-4555-AC4D-4467-7062FA23FFAA}"/>
              </a:ext>
            </a:extLst>
          </p:cNvPr>
          <p:cNvSpPr>
            <a:spLocks noGrp="1"/>
          </p:cNvSpPr>
          <p:nvPr>
            <p:ph type="title"/>
          </p:nvPr>
        </p:nvSpPr>
        <p:spPr/>
        <p:txBody>
          <a:bodyPr>
            <a:normAutofit fontScale="90000"/>
          </a:bodyPr>
          <a:lstStyle/>
          <a:p>
            <a:r>
              <a:rPr lang="en-US" dirty="0">
                <a:latin typeface="ACADEMY ENGRAVED LET PLAIN:1.0" panose="02000000000000000000" pitchFamily="2" charset="0"/>
              </a:rPr>
              <a:t>Introduction                    cont.</a:t>
            </a:r>
          </a:p>
        </p:txBody>
      </p:sp>
      <p:sp>
        <p:nvSpPr>
          <p:cNvPr id="3" name="Content Placeholder 2">
            <a:extLst>
              <a:ext uri="{FF2B5EF4-FFF2-40B4-BE49-F238E27FC236}">
                <a16:creationId xmlns:a16="http://schemas.microsoft.com/office/drawing/2014/main" id="{9B38FF32-31AE-8829-901D-A567230772F8}"/>
              </a:ext>
            </a:extLst>
          </p:cNvPr>
          <p:cNvSpPr>
            <a:spLocks noGrp="1"/>
          </p:cNvSpPr>
          <p:nvPr>
            <p:ph idx="1"/>
          </p:nvPr>
        </p:nvSpPr>
        <p:spPr/>
        <p:txBody>
          <a:bodyPr>
            <a:noAutofit/>
          </a:bodyPr>
          <a:lstStyle/>
          <a:p>
            <a:pPr>
              <a:buFont typeface="Wingdings" pitchFamily="2" charset="2"/>
              <a:buChar char="Ø"/>
            </a:pPr>
            <a:r>
              <a:rPr lang="en-IN" sz="2500" dirty="0">
                <a:solidFill>
                  <a:srgbClr val="953735"/>
                </a:solidFill>
                <a:latin typeface="Perpetua" panose="02020502060401020303" pitchFamily="18" charset="77"/>
              </a:rPr>
              <a:t> The objectives of this system are to design and develop a new system which can help to manage task in more organize with Priority Scheduling technique. </a:t>
            </a:r>
          </a:p>
          <a:p>
            <a:pPr>
              <a:buFont typeface="Wingdings" pitchFamily="2" charset="2"/>
              <a:buChar char="Ø"/>
            </a:pPr>
            <a:r>
              <a:rPr lang="en-IN" sz="2500" dirty="0">
                <a:solidFill>
                  <a:srgbClr val="953735"/>
                </a:solidFill>
                <a:latin typeface="Perpetua" panose="02020502060401020303" pitchFamily="18" charset="77"/>
              </a:rPr>
              <a:t>This way, the task can be handling according to priority of booking time. It is also to implement a system where the staffs who handle the repair task and distribute the task accordingly. </a:t>
            </a:r>
          </a:p>
          <a:p>
            <a:pPr>
              <a:buFont typeface="Wingdings" pitchFamily="2" charset="2"/>
              <a:buChar char="Ø"/>
            </a:pPr>
            <a:r>
              <a:rPr lang="en-IN" sz="2500" dirty="0">
                <a:solidFill>
                  <a:srgbClr val="953735"/>
                </a:solidFill>
                <a:latin typeface="Perpetua" panose="02020502060401020303" pitchFamily="18" charset="77"/>
              </a:rPr>
              <a:t>The system will assign the repair task to the staff that did the least job for the day. This system will use Priority Scheduling technique which is use to distribute job task and job schedule. In conclusion, the system will be able to help the company to manage repairs and staffs compared to the older system which is use manual guideline</a:t>
            </a:r>
          </a:p>
          <a:p>
            <a:pPr>
              <a:buFont typeface="Wingdings" pitchFamily="2" charset="2"/>
              <a:buChar char="Ø"/>
            </a:pPr>
            <a:endParaRPr lang="en-US" sz="2500" dirty="0"/>
          </a:p>
          <a:p>
            <a:pPr>
              <a:buFont typeface="Wingdings" pitchFamily="2" charset="2"/>
              <a:buChar char="Ø"/>
            </a:pPr>
            <a:endParaRPr lang="en-US" sz="2500" dirty="0"/>
          </a:p>
        </p:txBody>
      </p:sp>
      <p:pic>
        <p:nvPicPr>
          <p:cNvPr id="4" name="Picture 3">
            <a:extLst>
              <a:ext uri="{FF2B5EF4-FFF2-40B4-BE49-F238E27FC236}">
                <a16:creationId xmlns:a16="http://schemas.microsoft.com/office/drawing/2014/main" id="{8ABB2032-B701-AEB7-EF05-DCBED5634FED}"/>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25388125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CCAB-1DEC-8D08-BF6B-6E0B7B5DD78A}"/>
              </a:ext>
            </a:extLst>
          </p:cNvPr>
          <p:cNvSpPr>
            <a:spLocks noGrp="1"/>
          </p:cNvSpPr>
          <p:nvPr>
            <p:ph type="title"/>
          </p:nvPr>
        </p:nvSpPr>
        <p:spPr>
          <a:xfrm>
            <a:off x="7006441" y="578507"/>
            <a:ext cx="5082639" cy="2295322"/>
          </a:xfrm>
        </p:spPr>
        <p:txBody>
          <a:bodyPr>
            <a:normAutofit/>
          </a:bodyPr>
          <a:lstStyle/>
          <a:p>
            <a:r>
              <a:rPr lang="en-US" sz="4400" b="1" dirty="0">
                <a:solidFill>
                  <a:schemeClr val="accent1"/>
                </a:solidFill>
                <a:latin typeface="ACADEMY ENGRAVED LET PLAIN:1.0" panose="02000000000000000000" pitchFamily="2" charset="0"/>
              </a:rPr>
              <a:t>INTRODUCTION</a:t>
            </a:r>
            <a:br>
              <a:rPr lang="en-US" b="1" dirty="0">
                <a:solidFill>
                  <a:schemeClr val="accent1"/>
                </a:solidFill>
                <a:latin typeface="ACADEMY ENGRAVED LET PLAIN:1.0" panose="02000000000000000000" pitchFamily="2" charset="0"/>
              </a:rPr>
            </a:br>
            <a:endParaRPr lang="en-US" b="1" dirty="0"/>
          </a:p>
        </p:txBody>
      </p:sp>
      <p:sp>
        <p:nvSpPr>
          <p:cNvPr id="3" name="Content Placeholder 2">
            <a:extLst>
              <a:ext uri="{FF2B5EF4-FFF2-40B4-BE49-F238E27FC236}">
                <a16:creationId xmlns:a16="http://schemas.microsoft.com/office/drawing/2014/main" id="{B8AFA1FA-C4B1-5F3A-3E8C-D0F8D5986DA4}"/>
              </a:ext>
            </a:extLst>
          </p:cNvPr>
          <p:cNvSpPr>
            <a:spLocks noGrp="1"/>
          </p:cNvSpPr>
          <p:nvPr>
            <p:ph idx="1"/>
          </p:nvPr>
        </p:nvSpPr>
        <p:spPr>
          <a:xfrm>
            <a:off x="598621" y="2185059"/>
            <a:ext cx="10994760" cy="4094429"/>
          </a:xfrm>
        </p:spPr>
        <p:txBody>
          <a:bodyPr>
            <a:normAutofit fontScale="62500" lnSpcReduction="20000"/>
          </a:bodyPr>
          <a:lstStyle/>
          <a:p>
            <a:pPr>
              <a:lnSpc>
                <a:spcPct val="120000"/>
              </a:lnSpc>
              <a:buFont typeface="Wingdings" pitchFamily="2" charset="2"/>
              <a:buChar char="Ø"/>
            </a:pPr>
            <a:r>
              <a:rPr lang="en-IN" dirty="0">
                <a:solidFill>
                  <a:srgbClr val="953735"/>
                </a:solidFill>
                <a:latin typeface="Perpetua" panose="02020502060401020303" pitchFamily="18" charset="77"/>
              </a:rPr>
              <a:t>In our system, we help Dimond Industry to grow their business without any problem. </a:t>
            </a:r>
          </a:p>
          <a:p>
            <a:pPr>
              <a:lnSpc>
                <a:spcPct val="120000"/>
              </a:lnSpc>
              <a:buFont typeface="Wingdings" pitchFamily="2" charset="2"/>
              <a:buChar char="Ø"/>
            </a:pPr>
            <a:r>
              <a:rPr lang="en-IN" dirty="0">
                <a:solidFill>
                  <a:srgbClr val="953735"/>
                </a:solidFill>
                <a:latin typeface="Perpetua" panose="02020502060401020303" pitchFamily="18" charset="77"/>
              </a:rPr>
              <a:t> We help him in to find the skilled workers, provides a services for repairing persons for machine breakdown, all spare parts library for there working machine required and different modals of Dimond related machine guideline catalogs. </a:t>
            </a:r>
          </a:p>
          <a:p>
            <a:pPr>
              <a:lnSpc>
                <a:spcPct val="120000"/>
              </a:lnSpc>
              <a:buFont typeface="Wingdings" pitchFamily="2" charset="2"/>
              <a:buChar char="Ø"/>
            </a:pPr>
            <a:r>
              <a:rPr lang="en-IN" dirty="0">
                <a:solidFill>
                  <a:srgbClr val="953735"/>
                </a:solidFill>
                <a:latin typeface="Perpetua" panose="02020502060401020303" pitchFamily="18" charset="77"/>
              </a:rPr>
              <a:t>We help him which fast solution of any problem related to Dimond industry. </a:t>
            </a:r>
          </a:p>
          <a:p>
            <a:pPr>
              <a:lnSpc>
                <a:spcPct val="120000"/>
              </a:lnSpc>
              <a:buFont typeface="Wingdings" pitchFamily="2" charset="2"/>
              <a:buChar char="Ø"/>
            </a:pPr>
            <a:r>
              <a:rPr lang="en-IN" dirty="0">
                <a:solidFill>
                  <a:srgbClr val="953735"/>
                </a:solidFill>
                <a:latin typeface="Perpetua" panose="02020502060401020303" pitchFamily="18" charset="77"/>
              </a:rPr>
              <a:t>We help him to get people for this industry by registration details. </a:t>
            </a:r>
          </a:p>
          <a:p>
            <a:pPr>
              <a:lnSpc>
                <a:spcPct val="120000"/>
              </a:lnSpc>
              <a:buFont typeface="Wingdings" pitchFamily="2" charset="2"/>
              <a:buChar char="Ø"/>
            </a:pPr>
            <a:r>
              <a:rPr lang="en-IN" dirty="0">
                <a:solidFill>
                  <a:srgbClr val="953735"/>
                </a:solidFill>
                <a:latin typeface="Perpetua" panose="02020502060401020303" pitchFamily="18" charset="77"/>
              </a:rPr>
              <a:t>We gave him content facility to buy any machine with Owner directly communication.  </a:t>
            </a:r>
          </a:p>
          <a:p>
            <a:pPr>
              <a:lnSpc>
                <a:spcPct val="120000"/>
              </a:lnSpc>
              <a:buFont typeface="Wingdings" pitchFamily="2" charset="2"/>
              <a:buChar char="Ø"/>
            </a:pPr>
            <a:r>
              <a:rPr lang="en-IN" dirty="0">
                <a:solidFill>
                  <a:srgbClr val="953735"/>
                </a:solidFill>
                <a:latin typeface="Perpetua" panose="02020502060401020303" pitchFamily="18" charset="77"/>
              </a:rPr>
              <a:t>We provide all facilities in a one single click system. </a:t>
            </a:r>
          </a:p>
          <a:p>
            <a:pPr>
              <a:lnSpc>
                <a:spcPct val="120000"/>
              </a:lnSpc>
              <a:buFont typeface="Wingdings" pitchFamily="2" charset="2"/>
              <a:buChar char="Ø"/>
            </a:pPr>
            <a:r>
              <a:rPr lang="en-IN" dirty="0">
                <a:solidFill>
                  <a:srgbClr val="953735"/>
                </a:solidFill>
                <a:latin typeface="Perpetua" panose="02020502060401020303" pitchFamily="18" charset="77"/>
              </a:rPr>
              <a:t>Also desk for expert guide to buy Dimond machine.</a:t>
            </a:r>
          </a:p>
          <a:p>
            <a:pPr>
              <a:lnSpc>
                <a:spcPct val="120000"/>
              </a:lnSpc>
            </a:pPr>
            <a:endParaRPr lang="en-US" sz="1800" dirty="0">
              <a:solidFill>
                <a:srgbClr val="953735"/>
              </a:solidFill>
              <a:latin typeface="Perpetua" panose="02020502060401020303" pitchFamily="18" charset="77"/>
            </a:endParaRPr>
          </a:p>
        </p:txBody>
      </p:sp>
      <p:pic>
        <p:nvPicPr>
          <p:cNvPr id="4" name="Picture 3">
            <a:extLst>
              <a:ext uri="{FF2B5EF4-FFF2-40B4-BE49-F238E27FC236}">
                <a16:creationId xmlns:a16="http://schemas.microsoft.com/office/drawing/2014/main" id="{B3DB4BDD-B046-749B-69EB-1631A9E04377}"/>
              </a:ext>
            </a:extLst>
          </p:cNvPr>
          <p:cNvPicPr>
            <a:picLocks noChangeAspect="1"/>
          </p:cNvPicPr>
          <p:nvPr/>
        </p:nvPicPr>
        <p:blipFill>
          <a:blip r:embed="rId2"/>
          <a:stretch>
            <a:fillRect/>
          </a:stretch>
        </p:blipFill>
        <p:spPr>
          <a:xfrm>
            <a:off x="11157569" y="5927569"/>
            <a:ext cx="871622" cy="871622"/>
          </a:xfrm>
          <a:prstGeom prst="rect">
            <a:avLst/>
          </a:prstGeom>
        </p:spPr>
      </p:pic>
    </p:spTree>
    <p:extLst>
      <p:ext uri="{BB962C8B-B14F-4D97-AF65-F5344CB8AC3E}">
        <p14:creationId xmlns:p14="http://schemas.microsoft.com/office/powerpoint/2010/main" val="148680070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070F-E593-F042-7742-B3855153AB14}"/>
              </a:ext>
            </a:extLst>
          </p:cNvPr>
          <p:cNvSpPr>
            <a:spLocks noGrp="1"/>
          </p:cNvSpPr>
          <p:nvPr>
            <p:ph type="title"/>
          </p:nvPr>
        </p:nvSpPr>
        <p:spPr/>
        <p:txBody>
          <a:bodyPr>
            <a:normAutofit fontScale="90000"/>
          </a:bodyPr>
          <a:lstStyle/>
          <a:p>
            <a:r>
              <a:rPr lang="en-US" dirty="0">
                <a:latin typeface="ACADEMY ENGRAVED LET PLAIN:1.0" panose="02000000000000000000" pitchFamily="2" charset="0"/>
              </a:rPr>
              <a:t>Existing System</a:t>
            </a:r>
          </a:p>
        </p:txBody>
      </p:sp>
      <p:pic>
        <p:nvPicPr>
          <p:cNvPr id="4" name="Content Placeholder 3">
            <a:hlinkClick r:id="rId2"/>
            <a:extLst>
              <a:ext uri="{FF2B5EF4-FFF2-40B4-BE49-F238E27FC236}">
                <a16:creationId xmlns:a16="http://schemas.microsoft.com/office/drawing/2014/main" id="{80DC83D9-D97F-0922-43AF-EF0B73F30A39}"/>
              </a:ext>
            </a:extLst>
          </p:cNvPr>
          <p:cNvPicPr>
            <a:picLocks noGrp="1" noChangeAspect="1"/>
          </p:cNvPicPr>
          <p:nvPr>
            <p:ph idx="1"/>
          </p:nvPr>
        </p:nvPicPr>
        <p:blipFill>
          <a:blip r:embed="rId3"/>
          <a:stretch>
            <a:fillRect/>
          </a:stretch>
        </p:blipFill>
        <p:spPr>
          <a:xfrm>
            <a:off x="3441032" y="1597956"/>
            <a:ext cx="2654968" cy="4681537"/>
          </a:xfrm>
          <a:prstGeom prst="rect">
            <a:avLst/>
          </a:prstGeom>
        </p:spPr>
      </p:pic>
      <p:pic>
        <p:nvPicPr>
          <p:cNvPr id="5" name="Content Placeholder 4">
            <a:hlinkClick r:id="rId4"/>
            <a:extLst>
              <a:ext uri="{FF2B5EF4-FFF2-40B4-BE49-F238E27FC236}">
                <a16:creationId xmlns:a16="http://schemas.microsoft.com/office/drawing/2014/main" id="{8C52D57A-771F-E4BA-4D61-752A3C7D7C5D}"/>
              </a:ext>
            </a:extLst>
          </p:cNvPr>
          <p:cNvPicPr>
            <a:picLocks noChangeAspect="1"/>
          </p:cNvPicPr>
          <p:nvPr/>
        </p:nvPicPr>
        <p:blipFill>
          <a:blip r:embed="rId5"/>
          <a:stretch>
            <a:fillRect/>
          </a:stretch>
        </p:blipFill>
        <p:spPr>
          <a:xfrm>
            <a:off x="6361743" y="1455459"/>
            <a:ext cx="2593133" cy="4680880"/>
          </a:xfrm>
          <a:prstGeom prst="rect">
            <a:avLst/>
          </a:prstGeom>
        </p:spPr>
      </p:pic>
      <p:pic>
        <p:nvPicPr>
          <p:cNvPr id="6" name="Picture 5">
            <a:hlinkClick r:id="rId4"/>
            <a:extLst>
              <a:ext uri="{FF2B5EF4-FFF2-40B4-BE49-F238E27FC236}">
                <a16:creationId xmlns:a16="http://schemas.microsoft.com/office/drawing/2014/main" id="{4128BFC0-8E12-4C13-D6BF-DBC913A6C7C6}"/>
              </a:ext>
            </a:extLst>
          </p:cNvPr>
          <p:cNvPicPr>
            <a:picLocks noChangeAspect="1"/>
          </p:cNvPicPr>
          <p:nvPr/>
        </p:nvPicPr>
        <p:blipFill>
          <a:blip r:embed="rId6"/>
          <a:stretch>
            <a:fillRect/>
          </a:stretch>
        </p:blipFill>
        <p:spPr>
          <a:xfrm>
            <a:off x="9150349" y="1342032"/>
            <a:ext cx="3041650" cy="4648535"/>
          </a:xfrm>
          <a:prstGeom prst="rect">
            <a:avLst/>
          </a:prstGeom>
        </p:spPr>
      </p:pic>
      <p:pic>
        <p:nvPicPr>
          <p:cNvPr id="3" name="Picture 2">
            <a:extLst>
              <a:ext uri="{FF2B5EF4-FFF2-40B4-BE49-F238E27FC236}">
                <a16:creationId xmlns:a16="http://schemas.microsoft.com/office/drawing/2014/main" id="{5C9871FA-4B43-A77A-C4C7-94E76091046C}"/>
              </a:ext>
            </a:extLst>
          </p:cNvPr>
          <p:cNvPicPr>
            <a:picLocks noChangeAspect="1"/>
          </p:cNvPicPr>
          <p:nvPr/>
        </p:nvPicPr>
        <p:blipFill>
          <a:blip r:embed="rId7"/>
          <a:stretch>
            <a:fillRect/>
          </a:stretch>
        </p:blipFill>
        <p:spPr>
          <a:xfrm>
            <a:off x="11366339" y="6136339"/>
            <a:ext cx="662852" cy="662852"/>
          </a:xfrm>
          <a:prstGeom prst="rect">
            <a:avLst/>
          </a:prstGeom>
        </p:spPr>
      </p:pic>
    </p:spTree>
    <p:extLst>
      <p:ext uri="{BB962C8B-B14F-4D97-AF65-F5344CB8AC3E}">
        <p14:creationId xmlns:p14="http://schemas.microsoft.com/office/powerpoint/2010/main" val="65203260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theme1.xml><?xml version="1.0" encoding="utf-8"?>
<a:theme xmlns:a="http://schemas.openxmlformats.org/drawingml/2006/main" name="160457-diamond-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160457-diamond-template-16x9</Template>
  <TotalTime>4455</TotalTime>
  <Words>886</Words>
  <Application>Microsoft Macintosh PowerPoint</Application>
  <PresentationFormat>Widescreen</PresentationFormat>
  <Paragraphs>128</Paragraphs>
  <Slides>36</Slides>
  <Notes>0</Notes>
  <HiddenSlides>6</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36</vt:i4>
      </vt:variant>
      <vt:variant>
        <vt:lpstr>Custom Shows</vt:lpstr>
      </vt:variant>
      <vt:variant>
        <vt:i4>1</vt:i4>
      </vt:variant>
    </vt:vector>
  </HeadingPairs>
  <TitlesOfParts>
    <vt:vector size="43" baseType="lpstr">
      <vt:lpstr>ACADEMY ENGRAVED LET PLAIN:1.0</vt:lpstr>
      <vt:lpstr>Arial</vt:lpstr>
      <vt:lpstr>Calibri</vt:lpstr>
      <vt:lpstr>Perpetua</vt:lpstr>
      <vt:lpstr>Wingdings</vt:lpstr>
      <vt:lpstr>160457-diamond-template-16x9</vt:lpstr>
      <vt:lpstr>Diamond Industry  Services Management </vt:lpstr>
      <vt:lpstr>PowerPoint Presentation</vt:lpstr>
      <vt:lpstr>OUTLINE</vt:lpstr>
      <vt:lpstr>OUTLINE   Contd.</vt:lpstr>
      <vt:lpstr>OUTLINE   Contd.</vt:lpstr>
      <vt:lpstr>Introduction </vt:lpstr>
      <vt:lpstr>Introduction                    cont.</vt:lpstr>
      <vt:lpstr>INTRODUCTION </vt:lpstr>
      <vt:lpstr>Existing System</vt:lpstr>
      <vt:lpstr>Project Objective </vt:lpstr>
      <vt:lpstr>Scope of the Work </vt:lpstr>
      <vt:lpstr>Tools And Technology </vt:lpstr>
      <vt:lpstr> Users of Project </vt:lpstr>
      <vt:lpstr>Scope Of the Work</vt:lpstr>
      <vt:lpstr>How Project is Helpful To Society ?</vt:lpstr>
      <vt:lpstr>ER Diagram</vt:lpstr>
      <vt:lpstr>Use Case Diagram</vt:lpstr>
      <vt:lpstr>Data Flow Diagram.    (Level 0)</vt:lpstr>
      <vt:lpstr>Data Flow Diagram.    (Level 1)</vt:lpstr>
      <vt:lpstr>Data Flow Diagram.    (Level 2)</vt:lpstr>
      <vt:lpstr>Home Page</vt:lpstr>
      <vt:lpstr>Login Page</vt:lpstr>
      <vt:lpstr>Registration Page</vt:lpstr>
      <vt:lpstr>Database Table</vt:lpstr>
      <vt:lpstr>Products Page</vt:lpstr>
      <vt:lpstr>Product 1 Details Page</vt:lpstr>
      <vt:lpstr>Product 1 Checkout Page</vt:lpstr>
      <vt:lpstr>Service Page</vt:lpstr>
      <vt:lpstr>Regular Maintenance</vt:lpstr>
      <vt:lpstr>Machine Breakdown</vt:lpstr>
      <vt:lpstr>Skilled Worker</vt:lpstr>
      <vt:lpstr>Admin Panel</vt:lpstr>
      <vt:lpstr>Advantages</vt:lpstr>
      <vt:lpstr>References </vt:lpstr>
      <vt:lpstr>Reference                    </vt:lpstr>
      <vt:lpstr>Thank You  </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 Industry  Services Management System</dc:title>
  <dc:creator>Microsoft Office User</dc:creator>
  <cp:lastModifiedBy>Microsoft Office User</cp:lastModifiedBy>
  <cp:revision>83</cp:revision>
  <dcterms:created xsi:type="dcterms:W3CDTF">2022-08-23T03:55:42Z</dcterms:created>
  <dcterms:modified xsi:type="dcterms:W3CDTF">2023-05-12T06:37:29Z</dcterms:modified>
</cp:coreProperties>
</file>